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omments/modernComment_190_7BED290B.xml" ContentType="application/vnd.ms-powerpoint.comment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546" r:id="rId5"/>
    <p:sldId id="1265" r:id="rId6"/>
    <p:sldId id="400" r:id="rId7"/>
    <p:sldId id="509" r:id="rId8"/>
    <p:sldId id="1271" r:id="rId9"/>
    <p:sldId id="545" r:id="rId10"/>
    <p:sldId id="527" r:id="rId11"/>
    <p:sldId id="1267" r:id="rId12"/>
    <p:sldId id="547" r:id="rId13"/>
    <p:sldId id="1268" r:id="rId14"/>
    <p:sldId id="1270" r:id="rId15"/>
  </p:sldIdLst>
  <p:sldSz cx="12192000" cy="6858000"/>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7393A3-AAD1-4C07-8CAF-8A7D8F0B069C}">
          <p14:sldIdLst>
            <p14:sldId id="546"/>
            <p14:sldId id="1265"/>
            <p14:sldId id="400"/>
            <p14:sldId id="509"/>
            <p14:sldId id="1271"/>
            <p14:sldId id="545"/>
            <p14:sldId id="527"/>
            <p14:sldId id="1267"/>
            <p14:sldId id="547"/>
            <p14:sldId id="1268"/>
            <p14:sldId id="1270"/>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6C4468-9A20-84E7-ACBA-7E311C2D0D63}" name="Lynn Slawsky" initials="LS" userId="S::lynn.slawsky@rotary.org::f45539fc-e9ef-40ad-8408-8d09669293bb" providerId="AD"/>
  <p188:author id="{37F6DEE2-CA91-B06D-CEC7-E7AACD3DB73E}" name="Andrea Elliott" initials="AE" userId="S::andrea.elliott@rotary.org::89f8474b-dfd6-4078-8626-54b175871745" providerId="AD"/>
  <p188:author id="{A2E806F3-6615-7F80-9567-E43D5ABD97CF}" name="Megan Anderson" initials="MA" userId="S::megan.anderson@rotary.org::a868135f-404b-416b-af72-13bdceb211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2C5F"/>
    <a:srgbClr val="17458F"/>
    <a:srgbClr val="002060"/>
    <a:srgbClr val="ADB9CA"/>
    <a:srgbClr val="4472C4"/>
    <a:srgbClr val="E04403"/>
    <a:srgbClr val="006271"/>
    <a:srgbClr val="A32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78" autoAdjust="0"/>
  </p:normalViewPr>
  <p:slideViewPr>
    <p:cSldViewPr snapToGrid="0">
      <p:cViewPr varScale="1">
        <p:scale>
          <a:sx n="93" d="100"/>
          <a:sy n="93" d="100"/>
        </p:scale>
        <p:origin x="684" y="9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own" userId="6f8c0f671a65111d" providerId="LiveId" clId="{D2E5C30D-B116-4DA2-B823-1CD323B970D8}"/>
    <pc:docChg chg="delSld delSection modSection">
      <pc:chgData name="Michael Brown" userId="6f8c0f671a65111d" providerId="LiveId" clId="{D2E5C30D-B116-4DA2-B823-1CD323B970D8}" dt="2024-07-22T20:34:35.421" v="3" actId="17851"/>
      <pc:docMkLst>
        <pc:docMk/>
      </pc:docMkLst>
      <pc:sldChg chg="del">
        <pc:chgData name="Michael Brown" userId="6f8c0f671a65111d" providerId="LiveId" clId="{D2E5C30D-B116-4DA2-B823-1CD323B970D8}" dt="2024-07-22T20:31:54.306" v="0" actId="47"/>
        <pc:sldMkLst>
          <pc:docMk/>
          <pc:sldMk cId="1710473996" sldId="267"/>
        </pc:sldMkLst>
      </pc:sldChg>
      <pc:sldChg chg="del">
        <pc:chgData name="Michael Brown" userId="6f8c0f671a65111d" providerId="LiveId" clId="{D2E5C30D-B116-4DA2-B823-1CD323B970D8}" dt="2024-07-22T20:32:12.412" v="1" actId="2696"/>
        <pc:sldMkLst>
          <pc:docMk/>
          <pc:sldMk cId="644240676" sldId="355"/>
        </pc:sldMkLst>
      </pc:sldChg>
      <pc:sldChg chg="del">
        <pc:chgData name="Michael Brown" userId="6f8c0f671a65111d" providerId="LiveId" clId="{D2E5C30D-B116-4DA2-B823-1CD323B970D8}" dt="2024-07-22T20:32:12.412" v="1" actId="2696"/>
        <pc:sldMkLst>
          <pc:docMk/>
          <pc:sldMk cId="517472430" sldId="393"/>
        </pc:sldMkLst>
      </pc:sldChg>
      <pc:sldChg chg="del">
        <pc:chgData name="Michael Brown" userId="6f8c0f671a65111d" providerId="LiveId" clId="{D2E5C30D-B116-4DA2-B823-1CD323B970D8}" dt="2024-07-22T20:32:12.412" v="1" actId="2696"/>
        <pc:sldMkLst>
          <pc:docMk/>
          <pc:sldMk cId="323256937" sldId="394"/>
        </pc:sldMkLst>
      </pc:sldChg>
      <pc:sldChg chg="del">
        <pc:chgData name="Michael Brown" userId="6f8c0f671a65111d" providerId="LiveId" clId="{D2E5C30D-B116-4DA2-B823-1CD323B970D8}" dt="2024-07-22T20:32:12.412" v="1" actId="2696"/>
        <pc:sldMkLst>
          <pc:docMk/>
          <pc:sldMk cId="3384045507" sldId="410"/>
        </pc:sldMkLst>
      </pc:sldChg>
      <pc:sldChg chg="del">
        <pc:chgData name="Michael Brown" userId="6f8c0f671a65111d" providerId="LiveId" clId="{D2E5C30D-B116-4DA2-B823-1CD323B970D8}" dt="2024-07-22T20:32:12.412" v="1" actId="2696"/>
        <pc:sldMkLst>
          <pc:docMk/>
          <pc:sldMk cId="2577137048" sldId="424"/>
        </pc:sldMkLst>
      </pc:sldChg>
      <pc:sldChg chg="del">
        <pc:chgData name="Michael Brown" userId="6f8c0f671a65111d" providerId="LiveId" clId="{D2E5C30D-B116-4DA2-B823-1CD323B970D8}" dt="2024-07-22T20:32:12.412" v="1" actId="2696"/>
        <pc:sldMkLst>
          <pc:docMk/>
          <pc:sldMk cId="454692721" sldId="430"/>
        </pc:sldMkLst>
      </pc:sldChg>
      <pc:sldChg chg="del">
        <pc:chgData name="Michael Brown" userId="6f8c0f671a65111d" providerId="LiveId" clId="{D2E5C30D-B116-4DA2-B823-1CD323B970D8}" dt="2024-07-22T20:32:12.412" v="1" actId="2696"/>
        <pc:sldMkLst>
          <pc:docMk/>
          <pc:sldMk cId="2424547179" sldId="450"/>
        </pc:sldMkLst>
      </pc:sldChg>
      <pc:sldChg chg="del">
        <pc:chgData name="Michael Brown" userId="6f8c0f671a65111d" providerId="LiveId" clId="{D2E5C30D-B116-4DA2-B823-1CD323B970D8}" dt="2024-07-22T20:32:12.412" v="1" actId="2696"/>
        <pc:sldMkLst>
          <pc:docMk/>
          <pc:sldMk cId="2353889621" sldId="453"/>
        </pc:sldMkLst>
      </pc:sldChg>
      <pc:sldChg chg="del">
        <pc:chgData name="Michael Brown" userId="6f8c0f671a65111d" providerId="LiveId" clId="{D2E5C30D-B116-4DA2-B823-1CD323B970D8}" dt="2024-07-22T20:32:12.412" v="1" actId="2696"/>
        <pc:sldMkLst>
          <pc:docMk/>
          <pc:sldMk cId="651534225" sldId="454"/>
        </pc:sldMkLst>
      </pc:sldChg>
      <pc:sldChg chg="del">
        <pc:chgData name="Michael Brown" userId="6f8c0f671a65111d" providerId="LiveId" clId="{D2E5C30D-B116-4DA2-B823-1CD323B970D8}" dt="2024-07-22T20:32:12.412" v="1" actId="2696"/>
        <pc:sldMkLst>
          <pc:docMk/>
          <pc:sldMk cId="3767898950" sldId="455"/>
        </pc:sldMkLst>
      </pc:sldChg>
      <pc:sldChg chg="del">
        <pc:chgData name="Michael Brown" userId="6f8c0f671a65111d" providerId="LiveId" clId="{D2E5C30D-B116-4DA2-B823-1CD323B970D8}" dt="2024-07-22T20:32:12.412" v="1" actId="2696"/>
        <pc:sldMkLst>
          <pc:docMk/>
          <pc:sldMk cId="282120694" sldId="456"/>
        </pc:sldMkLst>
      </pc:sldChg>
      <pc:sldChg chg="del">
        <pc:chgData name="Michael Brown" userId="6f8c0f671a65111d" providerId="LiveId" clId="{D2E5C30D-B116-4DA2-B823-1CD323B970D8}" dt="2024-07-22T20:32:12.412" v="1" actId="2696"/>
        <pc:sldMkLst>
          <pc:docMk/>
          <pc:sldMk cId="684731298" sldId="460"/>
        </pc:sldMkLst>
      </pc:sldChg>
      <pc:sldChg chg="del">
        <pc:chgData name="Michael Brown" userId="6f8c0f671a65111d" providerId="LiveId" clId="{D2E5C30D-B116-4DA2-B823-1CD323B970D8}" dt="2024-07-22T20:32:12.412" v="1" actId="2696"/>
        <pc:sldMkLst>
          <pc:docMk/>
          <pc:sldMk cId="1292704576" sldId="463"/>
        </pc:sldMkLst>
      </pc:sldChg>
      <pc:sldChg chg="del">
        <pc:chgData name="Michael Brown" userId="6f8c0f671a65111d" providerId="LiveId" clId="{D2E5C30D-B116-4DA2-B823-1CD323B970D8}" dt="2024-07-22T20:32:12.412" v="1" actId="2696"/>
        <pc:sldMkLst>
          <pc:docMk/>
          <pc:sldMk cId="2724407514" sldId="469"/>
        </pc:sldMkLst>
      </pc:sldChg>
      <pc:sldChg chg="del">
        <pc:chgData name="Michael Brown" userId="6f8c0f671a65111d" providerId="LiveId" clId="{D2E5C30D-B116-4DA2-B823-1CD323B970D8}" dt="2024-07-22T20:32:12.412" v="1" actId="2696"/>
        <pc:sldMkLst>
          <pc:docMk/>
          <pc:sldMk cId="3214157758" sldId="474"/>
        </pc:sldMkLst>
      </pc:sldChg>
      <pc:sldChg chg="del">
        <pc:chgData name="Michael Brown" userId="6f8c0f671a65111d" providerId="LiveId" clId="{D2E5C30D-B116-4DA2-B823-1CD323B970D8}" dt="2024-07-22T20:32:12.412" v="1" actId="2696"/>
        <pc:sldMkLst>
          <pc:docMk/>
          <pc:sldMk cId="1570322766" sldId="475"/>
        </pc:sldMkLst>
      </pc:sldChg>
      <pc:sldChg chg="del">
        <pc:chgData name="Michael Brown" userId="6f8c0f671a65111d" providerId="LiveId" clId="{D2E5C30D-B116-4DA2-B823-1CD323B970D8}" dt="2024-07-22T20:32:12.412" v="1" actId="2696"/>
        <pc:sldMkLst>
          <pc:docMk/>
          <pc:sldMk cId="1377796212" sldId="477"/>
        </pc:sldMkLst>
      </pc:sldChg>
      <pc:sldChg chg="del">
        <pc:chgData name="Michael Brown" userId="6f8c0f671a65111d" providerId="LiveId" clId="{D2E5C30D-B116-4DA2-B823-1CD323B970D8}" dt="2024-07-22T20:32:12.412" v="1" actId="2696"/>
        <pc:sldMkLst>
          <pc:docMk/>
          <pc:sldMk cId="3864884455" sldId="479"/>
        </pc:sldMkLst>
      </pc:sldChg>
      <pc:sldChg chg="del">
        <pc:chgData name="Michael Brown" userId="6f8c0f671a65111d" providerId="LiveId" clId="{D2E5C30D-B116-4DA2-B823-1CD323B970D8}" dt="2024-07-22T20:32:12.412" v="1" actId="2696"/>
        <pc:sldMkLst>
          <pc:docMk/>
          <pc:sldMk cId="3635154821" sldId="480"/>
        </pc:sldMkLst>
      </pc:sldChg>
      <pc:sldChg chg="del">
        <pc:chgData name="Michael Brown" userId="6f8c0f671a65111d" providerId="LiveId" clId="{D2E5C30D-B116-4DA2-B823-1CD323B970D8}" dt="2024-07-22T20:32:12.412" v="1" actId="2696"/>
        <pc:sldMkLst>
          <pc:docMk/>
          <pc:sldMk cId="79231628" sldId="481"/>
        </pc:sldMkLst>
      </pc:sldChg>
      <pc:sldChg chg="del">
        <pc:chgData name="Michael Brown" userId="6f8c0f671a65111d" providerId="LiveId" clId="{D2E5C30D-B116-4DA2-B823-1CD323B970D8}" dt="2024-07-22T20:32:12.412" v="1" actId="2696"/>
        <pc:sldMkLst>
          <pc:docMk/>
          <pc:sldMk cId="4217909018" sldId="483"/>
        </pc:sldMkLst>
      </pc:sldChg>
      <pc:sldChg chg="del">
        <pc:chgData name="Michael Brown" userId="6f8c0f671a65111d" providerId="LiveId" clId="{D2E5C30D-B116-4DA2-B823-1CD323B970D8}" dt="2024-07-22T20:32:12.412" v="1" actId="2696"/>
        <pc:sldMkLst>
          <pc:docMk/>
          <pc:sldMk cId="4098141696" sldId="487"/>
        </pc:sldMkLst>
      </pc:sldChg>
      <pc:sldChg chg="del">
        <pc:chgData name="Michael Brown" userId="6f8c0f671a65111d" providerId="LiveId" clId="{D2E5C30D-B116-4DA2-B823-1CD323B970D8}" dt="2024-07-22T20:32:12.412" v="1" actId="2696"/>
        <pc:sldMkLst>
          <pc:docMk/>
          <pc:sldMk cId="2144364546" sldId="488"/>
        </pc:sldMkLst>
      </pc:sldChg>
      <pc:sldChg chg="del">
        <pc:chgData name="Michael Brown" userId="6f8c0f671a65111d" providerId="LiveId" clId="{D2E5C30D-B116-4DA2-B823-1CD323B970D8}" dt="2024-07-22T20:32:12.412" v="1" actId="2696"/>
        <pc:sldMkLst>
          <pc:docMk/>
          <pc:sldMk cId="1016369026" sldId="521"/>
        </pc:sldMkLst>
      </pc:sldChg>
      <pc:sldChg chg="del">
        <pc:chgData name="Michael Brown" userId="6f8c0f671a65111d" providerId="LiveId" clId="{D2E5C30D-B116-4DA2-B823-1CD323B970D8}" dt="2024-07-22T20:32:12.412" v="1" actId="2696"/>
        <pc:sldMkLst>
          <pc:docMk/>
          <pc:sldMk cId="3218256012" sldId="522"/>
        </pc:sldMkLst>
      </pc:sldChg>
      <pc:sldChg chg="del">
        <pc:chgData name="Michael Brown" userId="6f8c0f671a65111d" providerId="LiveId" clId="{D2E5C30D-B116-4DA2-B823-1CD323B970D8}" dt="2024-07-22T20:32:12.412" v="1" actId="2696"/>
        <pc:sldMkLst>
          <pc:docMk/>
          <pc:sldMk cId="990656634" sldId="523"/>
        </pc:sldMkLst>
      </pc:sldChg>
      <pc:sldChg chg="del">
        <pc:chgData name="Michael Brown" userId="6f8c0f671a65111d" providerId="LiveId" clId="{D2E5C30D-B116-4DA2-B823-1CD323B970D8}" dt="2024-07-22T20:31:54.306" v="0" actId="47"/>
        <pc:sldMkLst>
          <pc:docMk/>
          <pc:sldMk cId="1046206798" sldId="1142"/>
        </pc:sldMkLst>
      </pc:sldChg>
      <pc:sldChg chg="del">
        <pc:chgData name="Michael Brown" userId="6f8c0f671a65111d" providerId="LiveId" clId="{D2E5C30D-B116-4DA2-B823-1CD323B970D8}" dt="2024-07-22T20:31:54.306" v="0" actId="47"/>
        <pc:sldMkLst>
          <pc:docMk/>
          <pc:sldMk cId="511255145" sldId="1143"/>
        </pc:sldMkLst>
      </pc:sldChg>
      <pc:sldChg chg="del">
        <pc:chgData name="Michael Brown" userId="6f8c0f671a65111d" providerId="LiveId" clId="{D2E5C30D-B116-4DA2-B823-1CD323B970D8}" dt="2024-07-22T20:31:54.306" v="0" actId="47"/>
        <pc:sldMkLst>
          <pc:docMk/>
          <pc:sldMk cId="1054017200" sldId="1144"/>
        </pc:sldMkLst>
      </pc:sldChg>
      <pc:sldChg chg="del">
        <pc:chgData name="Michael Brown" userId="6f8c0f671a65111d" providerId="LiveId" clId="{D2E5C30D-B116-4DA2-B823-1CD323B970D8}" dt="2024-07-22T20:31:54.306" v="0" actId="47"/>
        <pc:sldMkLst>
          <pc:docMk/>
          <pc:sldMk cId="3329827114" sldId="1145"/>
        </pc:sldMkLst>
      </pc:sldChg>
      <pc:sldChg chg="del">
        <pc:chgData name="Michael Brown" userId="6f8c0f671a65111d" providerId="LiveId" clId="{D2E5C30D-B116-4DA2-B823-1CD323B970D8}" dt="2024-07-22T20:31:54.306" v="0" actId="47"/>
        <pc:sldMkLst>
          <pc:docMk/>
          <pc:sldMk cId="2779542842" sldId="1146"/>
        </pc:sldMkLst>
      </pc:sldChg>
      <pc:sldChg chg="del">
        <pc:chgData name="Michael Brown" userId="6f8c0f671a65111d" providerId="LiveId" clId="{D2E5C30D-B116-4DA2-B823-1CD323B970D8}" dt="2024-07-22T20:31:54.306" v="0" actId="47"/>
        <pc:sldMkLst>
          <pc:docMk/>
          <pc:sldMk cId="672607648" sldId="1147"/>
        </pc:sldMkLst>
      </pc:sldChg>
      <pc:sldChg chg="del">
        <pc:chgData name="Michael Brown" userId="6f8c0f671a65111d" providerId="LiveId" clId="{D2E5C30D-B116-4DA2-B823-1CD323B970D8}" dt="2024-07-22T20:31:54.306" v="0" actId="47"/>
        <pc:sldMkLst>
          <pc:docMk/>
          <pc:sldMk cId="2680903366" sldId="1156"/>
        </pc:sldMkLst>
      </pc:sldChg>
      <pc:sldChg chg="del">
        <pc:chgData name="Michael Brown" userId="6f8c0f671a65111d" providerId="LiveId" clId="{D2E5C30D-B116-4DA2-B823-1CD323B970D8}" dt="2024-07-22T20:31:54.306" v="0" actId="47"/>
        <pc:sldMkLst>
          <pc:docMk/>
          <pc:sldMk cId="2063868047" sldId="1161"/>
        </pc:sldMkLst>
      </pc:sldChg>
      <pc:sldChg chg="del">
        <pc:chgData name="Michael Brown" userId="6f8c0f671a65111d" providerId="LiveId" clId="{D2E5C30D-B116-4DA2-B823-1CD323B970D8}" dt="2024-07-22T20:31:54.306" v="0" actId="47"/>
        <pc:sldMkLst>
          <pc:docMk/>
          <pc:sldMk cId="912131281" sldId="1162"/>
        </pc:sldMkLst>
      </pc:sldChg>
      <pc:sldChg chg="del">
        <pc:chgData name="Michael Brown" userId="6f8c0f671a65111d" providerId="LiveId" clId="{D2E5C30D-B116-4DA2-B823-1CD323B970D8}" dt="2024-07-22T20:31:54.306" v="0" actId="47"/>
        <pc:sldMkLst>
          <pc:docMk/>
          <pc:sldMk cId="0" sldId="3618"/>
        </pc:sldMkLst>
      </pc:sldChg>
      <pc:sldChg chg="del">
        <pc:chgData name="Michael Brown" userId="6f8c0f671a65111d" providerId="LiveId" clId="{D2E5C30D-B116-4DA2-B823-1CD323B970D8}" dt="2024-07-22T20:31:54.306" v="0" actId="47"/>
        <pc:sldMkLst>
          <pc:docMk/>
          <pc:sldMk cId="4208318451" sldId="3624"/>
        </pc:sldMkLst>
      </pc:sldChg>
      <pc:sldChg chg="del">
        <pc:chgData name="Michael Brown" userId="6f8c0f671a65111d" providerId="LiveId" clId="{D2E5C30D-B116-4DA2-B823-1CD323B970D8}" dt="2024-07-22T20:31:54.306" v="0" actId="47"/>
        <pc:sldMkLst>
          <pc:docMk/>
          <pc:sldMk cId="2372730091" sldId="3625"/>
        </pc:sldMkLst>
      </pc:sldChg>
      <pc:sldChg chg="del">
        <pc:chgData name="Michael Brown" userId="6f8c0f671a65111d" providerId="LiveId" clId="{D2E5C30D-B116-4DA2-B823-1CD323B970D8}" dt="2024-07-22T20:31:54.306" v="0" actId="47"/>
        <pc:sldMkLst>
          <pc:docMk/>
          <pc:sldMk cId="617096590" sldId="3627"/>
        </pc:sldMkLst>
      </pc:sldChg>
      <pc:sldChg chg="del">
        <pc:chgData name="Michael Brown" userId="6f8c0f671a65111d" providerId="LiveId" clId="{D2E5C30D-B116-4DA2-B823-1CD323B970D8}" dt="2024-07-22T20:31:54.306" v="0" actId="47"/>
        <pc:sldMkLst>
          <pc:docMk/>
          <pc:sldMk cId="207589774" sldId="3629"/>
        </pc:sldMkLst>
      </pc:sldChg>
      <pc:sldChg chg="del">
        <pc:chgData name="Michael Brown" userId="6f8c0f671a65111d" providerId="LiveId" clId="{D2E5C30D-B116-4DA2-B823-1CD323B970D8}" dt="2024-07-22T20:31:54.306" v="0" actId="47"/>
        <pc:sldMkLst>
          <pc:docMk/>
          <pc:sldMk cId="3396324996" sldId="3633"/>
        </pc:sldMkLst>
      </pc:sldChg>
      <pc:sldChg chg="del">
        <pc:chgData name="Michael Brown" userId="6f8c0f671a65111d" providerId="LiveId" clId="{D2E5C30D-B116-4DA2-B823-1CD323B970D8}" dt="2024-07-22T20:31:54.306" v="0" actId="47"/>
        <pc:sldMkLst>
          <pc:docMk/>
          <pc:sldMk cId="3144777166" sldId="3636"/>
        </pc:sldMkLst>
      </pc:sldChg>
      <pc:sldChg chg="del">
        <pc:chgData name="Michael Brown" userId="6f8c0f671a65111d" providerId="LiveId" clId="{D2E5C30D-B116-4DA2-B823-1CD323B970D8}" dt="2024-07-22T20:31:54.306" v="0" actId="47"/>
        <pc:sldMkLst>
          <pc:docMk/>
          <pc:sldMk cId="2290294270" sldId="3637"/>
        </pc:sldMkLst>
      </pc:sldChg>
      <pc:sldChg chg="del">
        <pc:chgData name="Michael Brown" userId="6f8c0f671a65111d" providerId="LiveId" clId="{D2E5C30D-B116-4DA2-B823-1CD323B970D8}" dt="2024-07-22T20:31:54.306" v="0" actId="47"/>
        <pc:sldMkLst>
          <pc:docMk/>
          <pc:sldMk cId="1834740141" sldId="3638"/>
        </pc:sldMkLst>
      </pc:sldChg>
      <pc:sldChg chg="del">
        <pc:chgData name="Michael Brown" userId="6f8c0f671a65111d" providerId="LiveId" clId="{D2E5C30D-B116-4DA2-B823-1CD323B970D8}" dt="2024-07-22T20:31:54.306" v="0" actId="47"/>
        <pc:sldMkLst>
          <pc:docMk/>
          <pc:sldMk cId="3694000798" sldId="3642"/>
        </pc:sldMkLst>
      </pc:sldChg>
      <pc:sldChg chg="del">
        <pc:chgData name="Michael Brown" userId="6f8c0f671a65111d" providerId="LiveId" clId="{D2E5C30D-B116-4DA2-B823-1CD323B970D8}" dt="2024-07-22T20:31:54.306" v="0" actId="47"/>
        <pc:sldMkLst>
          <pc:docMk/>
          <pc:sldMk cId="3761594188" sldId="3643"/>
        </pc:sldMkLst>
      </pc:sldChg>
      <pc:sldChg chg="del">
        <pc:chgData name="Michael Brown" userId="6f8c0f671a65111d" providerId="LiveId" clId="{D2E5C30D-B116-4DA2-B823-1CD323B970D8}" dt="2024-07-22T20:31:54.306" v="0" actId="47"/>
        <pc:sldMkLst>
          <pc:docMk/>
          <pc:sldMk cId="3069728152" sldId="3644"/>
        </pc:sldMkLst>
      </pc:sldChg>
      <pc:sldChg chg="del">
        <pc:chgData name="Michael Brown" userId="6f8c0f671a65111d" providerId="LiveId" clId="{D2E5C30D-B116-4DA2-B823-1CD323B970D8}" dt="2024-07-22T20:31:54.306" v="0" actId="47"/>
        <pc:sldMkLst>
          <pc:docMk/>
          <pc:sldMk cId="1266679264" sldId="3645"/>
        </pc:sldMkLst>
      </pc:sldChg>
      <pc:sldChg chg="del">
        <pc:chgData name="Michael Brown" userId="6f8c0f671a65111d" providerId="LiveId" clId="{D2E5C30D-B116-4DA2-B823-1CD323B970D8}" dt="2024-07-22T20:32:12.412" v="1" actId="2696"/>
        <pc:sldMkLst>
          <pc:docMk/>
          <pc:sldMk cId="3847135224" sldId="3646"/>
        </pc:sldMkLst>
      </pc:sldChg>
      <pc:sldMasterChg chg="delSldLayout">
        <pc:chgData name="Michael Brown" userId="6f8c0f671a65111d" providerId="LiveId" clId="{D2E5C30D-B116-4DA2-B823-1CD323B970D8}" dt="2024-07-22T20:32:12.412" v="1" actId="2696"/>
        <pc:sldMasterMkLst>
          <pc:docMk/>
          <pc:sldMasterMk cId="1339548529" sldId="2147483648"/>
        </pc:sldMasterMkLst>
        <pc:sldLayoutChg chg="del">
          <pc:chgData name="Michael Brown" userId="6f8c0f671a65111d" providerId="LiveId" clId="{D2E5C30D-B116-4DA2-B823-1CD323B970D8}" dt="2024-07-22T20:31:54.306" v="0" actId="47"/>
          <pc:sldLayoutMkLst>
            <pc:docMk/>
            <pc:sldMasterMk cId="1339548529" sldId="2147483648"/>
            <pc:sldLayoutMk cId="155816150" sldId="2147483660"/>
          </pc:sldLayoutMkLst>
        </pc:sldLayoutChg>
        <pc:sldLayoutChg chg="del">
          <pc:chgData name="Michael Brown" userId="6f8c0f671a65111d" providerId="LiveId" clId="{D2E5C30D-B116-4DA2-B823-1CD323B970D8}" dt="2024-07-22T20:32:12.412" v="1" actId="2696"/>
          <pc:sldLayoutMkLst>
            <pc:docMk/>
            <pc:sldMasterMk cId="1339548529" sldId="2147483648"/>
            <pc:sldLayoutMk cId="2874025743" sldId="2147483661"/>
          </pc:sldLayoutMkLst>
        </pc:sldLayoutChg>
        <pc:sldLayoutChg chg="del">
          <pc:chgData name="Michael Brown" userId="6f8c0f671a65111d" providerId="LiveId" clId="{D2E5C30D-B116-4DA2-B823-1CD323B970D8}" dt="2024-07-22T20:32:12.412" v="1" actId="2696"/>
          <pc:sldLayoutMkLst>
            <pc:docMk/>
            <pc:sldMasterMk cId="1339548529" sldId="2147483648"/>
            <pc:sldLayoutMk cId="3394439945" sldId="2147483662"/>
          </pc:sldLayoutMkLst>
        </pc:sldLayoutChg>
        <pc:sldLayoutChg chg="del">
          <pc:chgData name="Michael Brown" userId="6f8c0f671a65111d" providerId="LiveId" clId="{D2E5C30D-B116-4DA2-B823-1CD323B970D8}" dt="2024-07-22T20:32:12.412" v="1" actId="2696"/>
          <pc:sldLayoutMkLst>
            <pc:docMk/>
            <pc:sldMasterMk cId="1339548529" sldId="2147483648"/>
            <pc:sldLayoutMk cId="1593334652" sldId="2147483664"/>
          </pc:sldLayoutMkLst>
        </pc:sldLayoutChg>
        <pc:sldLayoutChg chg="del">
          <pc:chgData name="Michael Brown" userId="6f8c0f671a65111d" providerId="LiveId" clId="{D2E5C30D-B116-4DA2-B823-1CD323B970D8}" dt="2024-07-22T20:31:54.306" v="0" actId="47"/>
          <pc:sldLayoutMkLst>
            <pc:docMk/>
            <pc:sldMasterMk cId="1339548529" sldId="2147483648"/>
            <pc:sldLayoutMk cId="1143243365" sldId="2147483665"/>
          </pc:sldLayoutMkLst>
        </pc:sldLayoutChg>
        <pc:sldLayoutChg chg="del">
          <pc:chgData name="Michael Brown" userId="6f8c0f671a65111d" providerId="LiveId" clId="{D2E5C30D-B116-4DA2-B823-1CD323B970D8}" dt="2024-07-22T20:31:54.306" v="0" actId="47"/>
          <pc:sldLayoutMkLst>
            <pc:docMk/>
            <pc:sldMasterMk cId="1339548529" sldId="2147483648"/>
            <pc:sldLayoutMk cId="16903226" sldId="2147483666"/>
          </pc:sldLayoutMkLst>
        </pc:sldLayoutChg>
        <pc:sldLayoutChg chg="del">
          <pc:chgData name="Michael Brown" userId="6f8c0f671a65111d" providerId="LiveId" clId="{D2E5C30D-B116-4DA2-B823-1CD323B970D8}" dt="2024-07-22T20:31:54.306" v="0" actId="47"/>
          <pc:sldLayoutMkLst>
            <pc:docMk/>
            <pc:sldMasterMk cId="1339548529" sldId="2147483648"/>
            <pc:sldLayoutMk cId="625248565" sldId="2147483667"/>
          </pc:sldLayoutMkLst>
        </pc:sldLayoutChg>
      </pc:sldMasterChg>
    </pc:docChg>
  </pc:docChgLst>
</pc:chgInfo>
</file>

<file path=ppt/comments/modernComment_190_7BED290B.xml><?xml version="1.0" encoding="utf-8"?>
<p188:cmLst xmlns:a="http://schemas.openxmlformats.org/drawingml/2006/main" xmlns:r="http://schemas.openxmlformats.org/officeDocument/2006/relationships" xmlns:p188="http://schemas.microsoft.com/office/powerpoint/2018/8/main">
  <p188:cm id="{FF2084E6-8685-44AF-8859-44F638970A23}" authorId="{FB6C4468-9A20-84E7-ACBA-7E311C2D0D63}" status="resolved" created="2024-07-15T17:23:27.108">
    <pc:sldMkLst xmlns:pc="http://schemas.microsoft.com/office/powerpoint/2013/main/command">
      <pc:docMk/>
      <pc:sldMk cId="2079140107" sldId="400"/>
    </pc:sldMkLst>
    <p188:txBody>
      <a:bodyPr/>
      <a:lstStyle/>
      <a:p>
        <a:r>
          <a:rPr lang="en-US"/>
          <a:t>[@Manuel Viedma] if you have time this week could you update with 2023 and 2024?</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DCEC3D-6CB1-4E37-A05F-6DF6F58D2194}" type="datetimeFigureOut">
              <a:rPr lang="en-US" smtClean="0"/>
              <a:t>7/22/2024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1C3E35-8D13-4154-812C-FE6244EA9926}" type="slidenum">
              <a:rPr lang="en-US" smtClean="0"/>
              <a:t>‹#›</a:t>
            </a:fld>
            <a:endParaRPr lang="en-US"/>
          </a:p>
        </p:txBody>
      </p:sp>
    </p:spTree>
    <p:extLst>
      <p:ext uri="{BB962C8B-B14F-4D97-AF65-F5344CB8AC3E}">
        <p14:creationId xmlns:p14="http://schemas.microsoft.com/office/powerpoint/2010/main" val="24663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6017B2-8B0B-4654-8467-8F8B6391AC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19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here in this graph you see that service and friendship, 2 elements of club experience, become the most important reasons for staying in a club. </a:t>
            </a:r>
          </a:p>
          <a:p>
            <a:endParaRPr lang="en-US">
              <a:cs typeface="Calibri"/>
            </a:endParaRPr>
          </a:p>
          <a:p>
            <a:r>
              <a:rPr lang="en-US">
                <a:cs typeface="Calibri"/>
              </a:rPr>
              <a:t>Now let's look at attracting new members for a minute, these are the orange dots on the screen. Our research suggests that prospective members are first and foremost looking for service in the community as a reason to join a Rotary club.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2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Ultimately, here is your call to action – let your club presidents know that the club experience really matters, and these are the best ways to improve the club experience. By doing these things, club presidents will retain more members, and potentially attract new members to clubs! These things will make clubs more inclusive, meaningful, and valuable. So please spread the word to your club presidents that these are the top ways to improve the club experience.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95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DD56B-B04A-4A98-83D2-8CCD25597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47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Satisfaction has dropped from 94% in 2017 to 87% in 2022, but we did register a slight increase from 2021 to 2022. but still overall, most members are satisfied. That’s the good news. Generally our club experience is great.  </a:t>
            </a:r>
            <a:r>
              <a:rPr lang="en-US" dirty="0">
                <a:cs typeface="Calibri"/>
              </a:rPr>
              <a:t>It’s our product and we should be striving to create the best product possible. The research I’ll show today is aimed at the why and the so what behind this statement:</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15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Club Experience matters more than anything else for member satisfaction, retention, and recruitment. Now you may have seen this sentence, or this focus on the club experience, a lot over the last couple years. That’s because over the past few years, the Research &amp; Evaluation team surveyed members multiple times, and a consistent theme that has emerged from these surveys is that the club experience matters for members more than anything else when it comes to retaining and attracting new members. </a:t>
            </a:r>
          </a:p>
          <a:p>
            <a:endParaRPr lang="en-US" dirty="0">
              <a:cs typeface="Calibri"/>
            </a:endParaRPr>
          </a:p>
          <a:p>
            <a:r>
              <a:rPr lang="en-US" dirty="0">
                <a:cs typeface="Calibri"/>
              </a:rPr>
              <a:t>To put this even more explicitly,</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66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positive club experience is the best way to retain and attract new members.</a:t>
            </a:r>
          </a:p>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50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Just as data-based example of this, according to some analysis we did last year, 94% members who are very satisfied with their club experience stuck around a year later, while only 79% of those who were not at all satisfied stuck around. Again we’re not talking about a lot of people who are not at all satisfied</a:t>
            </a:r>
            <a:endParaRPr lang="en-US" i="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a:p>
        </p:txBody>
      </p:sp>
    </p:spTree>
    <p:extLst>
      <p:ext uri="{BB962C8B-B14F-4D97-AF65-F5344CB8AC3E}">
        <p14:creationId xmlns:p14="http://schemas.microsoft.com/office/powerpoint/2010/main" val="118222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back to the conclusion that the club experience matters most. This word cloud here shows what satisfied members say about their club. They're involved in the community, friendship, service projects. Whereas, dissatisfied members say these things about their clubs, like poor, difficult, declining membership, etc. </a:t>
            </a:r>
            <a:r>
              <a:rPr lang="en-US" i="1">
                <a:cs typeface="Calibri"/>
              </a:rPr>
              <a:t>[pause for reading]</a:t>
            </a:r>
          </a:p>
          <a:p>
            <a:endParaRPr lang="en-US">
              <a:cs typeface="Calibr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a:p>
        </p:txBody>
      </p:sp>
    </p:spTree>
    <p:extLst>
      <p:ext uri="{BB962C8B-B14F-4D97-AF65-F5344CB8AC3E}">
        <p14:creationId xmlns:p14="http://schemas.microsoft.com/office/powerpoint/2010/main" val="2770956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And you’ll see here the most important factors for overall member satisfaction, according to our 2023 all member survey. All of these relate to the club experience. Collectively, these variables </a:t>
            </a:r>
            <a:r>
              <a:rPr lang="en-US" sz="1800" u="sng"/>
              <a:t>work together </a:t>
            </a:r>
            <a:r>
              <a:rPr lang="en-US" sz="1800"/>
              <a:t>to provide a positive club experience. [</a:t>
            </a:r>
            <a:r>
              <a:rPr lang="en-US" sz="1800" i="1"/>
              <a:t>pause for reading]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DD56B-B04A-4A98-83D2-8CCD25597A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78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Read slide</a:t>
            </a:r>
            <a:endParaRPr lang="en-US" sz="1200" i="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a:p>
        </p:txBody>
      </p:sp>
    </p:spTree>
    <p:extLst>
      <p:ext uri="{BB962C8B-B14F-4D97-AF65-F5344CB8AC3E}">
        <p14:creationId xmlns:p14="http://schemas.microsoft.com/office/powerpoint/2010/main" val="139873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9E9B-C031-24FC-2B30-47327BAC8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87E9FE-BD56-99FC-16A5-11C88BC4F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738F8-01AB-FD37-89B7-1FE4538C2031}"/>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C3EE02BD-EA4D-99A3-9BE4-EF96655ED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D352A-E37F-58F8-6DCB-597E8A210930}"/>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36484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4618-5A70-1057-858F-9C4F3B795F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AC1E19-EB4F-68E1-C218-88199F45A5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D5879-8FC2-D738-5BF7-BF6E480BB7D5}"/>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C0404AF7-6ECC-7239-EEB8-E37F10F75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6DA7D-8DE4-54A9-A815-51C73D555F28}"/>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56977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AB138-EF32-38EB-ACCC-B2535CC93F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443846-AA4D-746E-E2A9-8D8663A08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2B34E-B3B5-9DBB-372E-87F630071B83}"/>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62E98A1E-3242-2F49-B3F0-65011240E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CB683-1B96-9CD5-895C-7ADEBE0050F6}"/>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79155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5702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745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in Title">
    <p:bg>
      <p:bgPr>
        <a:solidFill>
          <a:srgbClr val="17458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380998" y="4489713"/>
            <a:ext cx="10532534" cy="465667"/>
          </a:xfrm>
        </p:spPr>
        <p:txBody>
          <a:bodyPr lIns="0" tIns="0" rIns="0" bIns="0">
            <a:noAutofit/>
          </a:bodyPr>
          <a:lstStyle>
            <a:lvl1pPr marL="15875" indent="0" algn="l">
              <a:lnSpc>
                <a:spcPts val="4200"/>
              </a:lnSpc>
              <a:buNone/>
              <a:tabLst/>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10;&#10;Description automatically generated">
            <a:extLst>
              <a:ext uri="{FF2B5EF4-FFF2-40B4-BE49-F238E27FC236}">
                <a16:creationId xmlns:a16="http://schemas.microsoft.com/office/drawing/2014/main" id="{78BF5217-6DA0-6945-C465-71D0327A4C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8754" y="6050279"/>
            <a:ext cx="1763696" cy="657226"/>
          </a:xfrm>
          <a:prstGeom prst="rect">
            <a:avLst/>
          </a:prstGeom>
        </p:spPr>
      </p:pic>
      <p:sp>
        <p:nvSpPr>
          <p:cNvPr id="10" name="Title 9">
            <a:extLst>
              <a:ext uri="{FF2B5EF4-FFF2-40B4-BE49-F238E27FC236}">
                <a16:creationId xmlns:a16="http://schemas.microsoft.com/office/drawing/2014/main" id="{7F4D52BF-907F-1556-9AB0-230702B78FE0}"/>
              </a:ext>
            </a:extLst>
          </p:cNvPr>
          <p:cNvSpPr>
            <a:spLocks noGrp="1"/>
          </p:cNvSpPr>
          <p:nvPr>
            <p:ph type="title" hasCustomPrompt="1"/>
          </p:nvPr>
        </p:nvSpPr>
        <p:spPr>
          <a:xfrm>
            <a:off x="380998" y="2382149"/>
            <a:ext cx="10515600" cy="1325563"/>
          </a:xfrm>
        </p:spPr>
        <p:txBody>
          <a:bodyPr lIns="0" tIns="0" rIns="0" bIns="0" anchor="t" anchorCtr="0">
            <a:noAutofit/>
          </a:bodyPr>
          <a:lstStyle>
            <a:lvl1pPr algn="l">
              <a:lnSpc>
                <a:spcPts val="7200"/>
              </a:lnSpc>
              <a:defRPr sz="7200">
                <a:solidFill>
                  <a:schemeClr val="accent3"/>
                </a:solidFill>
              </a:defRPr>
            </a:lvl1pPr>
          </a:lstStyle>
          <a:p>
            <a:r>
              <a:rPr lang="en-US"/>
              <a:t>Click To </a:t>
            </a:r>
            <a:br>
              <a:rPr lang="en-US"/>
            </a:br>
            <a:r>
              <a:rPr lang="en-US"/>
              <a:t>Edit Master Title Style</a:t>
            </a:r>
          </a:p>
        </p:txBody>
      </p:sp>
      <p:sp>
        <p:nvSpPr>
          <p:cNvPr id="4" name="Text Placeholder 3">
            <a:extLst>
              <a:ext uri="{FF2B5EF4-FFF2-40B4-BE49-F238E27FC236}">
                <a16:creationId xmlns:a16="http://schemas.microsoft.com/office/drawing/2014/main" id="{E46F9CBF-5FA0-D4F7-8D38-229E1F58D368}"/>
              </a:ext>
            </a:extLst>
          </p:cNvPr>
          <p:cNvSpPr>
            <a:spLocks noGrp="1"/>
          </p:cNvSpPr>
          <p:nvPr>
            <p:ph type="body" sz="quarter" idx="10" hasCustomPrompt="1"/>
          </p:nvPr>
        </p:nvSpPr>
        <p:spPr>
          <a:xfrm>
            <a:off x="393530" y="455463"/>
            <a:ext cx="4619625" cy="417512"/>
          </a:xfrm>
        </p:spPr>
        <p:txBody>
          <a:bodyPr lIns="0" tIns="0" rIns="0" bIns="0">
            <a:noAutofit/>
          </a:bodyPr>
          <a:lstStyle>
            <a:lvl1pPr marL="0" indent="0">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1872931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71F05-B9B4-B8B7-CAD9-574B9F82B8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3F88A-D3E9-F495-77BA-BFAA43929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6CBF0-66E3-22A2-82AA-1A9AC622E61C}"/>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27B529C3-770B-5EDD-EF0E-49BABA78A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DFFB9-5D0D-99AB-0F21-9E40D7DA7852}"/>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37173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FE98-EA63-7BFB-8E36-795C2BBEB1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C0A78-F2FC-F1B2-487E-428616E014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D4464-FB26-32C2-6025-911A6CECA124}"/>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291E4616-15EA-B4E6-D49B-F18824B3E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F6C3C-3AA3-18AB-A246-8431B63AFDB1}"/>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362608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058-05EF-ED5A-DB4B-C12A57535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5A3537-3A45-F26D-1260-C3BD6AE1C0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966D4-F7A8-06A2-94F0-6D5579B45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8E5EF6-D3BC-CEB6-1E96-E7E0E9AB3FD2}"/>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6" name="Footer Placeholder 5">
            <a:extLst>
              <a:ext uri="{FF2B5EF4-FFF2-40B4-BE49-F238E27FC236}">
                <a16:creationId xmlns:a16="http://schemas.microsoft.com/office/drawing/2014/main" id="{95F2B968-9E2B-7C81-68A9-A9AE49037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42D1C-07EE-CDA7-2484-54E8AA58543F}"/>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273737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F628-1C28-E39A-74F3-E8A2D890DD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C072D7-6396-766A-8611-6BCF01A6A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26880B-331E-43E6-F465-5378F55A20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B3067-D654-5983-C125-4307CA2BC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31072-9A34-3637-9119-1B4AAC861C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A4A401-C111-1918-96BE-D9FF04424142}"/>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8" name="Footer Placeholder 7">
            <a:extLst>
              <a:ext uri="{FF2B5EF4-FFF2-40B4-BE49-F238E27FC236}">
                <a16:creationId xmlns:a16="http://schemas.microsoft.com/office/drawing/2014/main" id="{CF3594AF-F2DF-321E-E190-1C7807C5EE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48FDE6-93E7-AE8E-4B9D-901FD3ACF7DC}"/>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291733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AAAE-9880-7E40-1486-7EC7B17E2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76C6E-E50B-8391-C7DA-0B524DB7C194}"/>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4" name="Footer Placeholder 3">
            <a:extLst>
              <a:ext uri="{FF2B5EF4-FFF2-40B4-BE49-F238E27FC236}">
                <a16:creationId xmlns:a16="http://schemas.microsoft.com/office/drawing/2014/main" id="{96799335-BA7F-B6A2-6AEB-761D11238B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1B6F76-18CF-89D0-B215-FB67DBAE0A9A}"/>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188262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5A4C46-C518-F2DE-FD2D-2BB65B46528C}"/>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3" name="Footer Placeholder 2">
            <a:extLst>
              <a:ext uri="{FF2B5EF4-FFF2-40B4-BE49-F238E27FC236}">
                <a16:creationId xmlns:a16="http://schemas.microsoft.com/office/drawing/2014/main" id="{07746E45-9F1E-BEB8-4C64-25F9A2A324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9FD3E-64CF-965A-4F74-C27C3B0A98AD}"/>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61648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AC72-0427-9A1F-F397-5CD40B3E8B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8F0EDF-B4D3-50C7-EEAD-AE2F7CA295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8C746-6DFB-7E7E-FDBE-1E82A7837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2A34D-BD01-145D-8791-F15EE95E0D88}"/>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6" name="Footer Placeholder 5">
            <a:extLst>
              <a:ext uri="{FF2B5EF4-FFF2-40B4-BE49-F238E27FC236}">
                <a16:creationId xmlns:a16="http://schemas.microsoft.com/office/drawing/2014/main" id="{05BBBBF4-2001-D5E2-E496-85763C00E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2BE43-6829-AE9E-2C13-5B789EF5BBE9}"/>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20244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EA17-88B6-8F35-850C-3FA1BDA41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5D279E-7ABC-53D3-2B4E-DC5727116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D0F5FA-84B4-1FC0-8ABB-2DC760309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1511C-2828-FF11-555E-3472BBD6D3A7}"/>
              </a:ext>
            </a:extLst>
          </p:cNvPr>
          <p:cNvSpPr>
            <a:spLocks noGrp="1"/>
          </p:cNvSpPr>
          <p:nvPr>
            <p:ph type="dt" sz="half" idx="10"/>
          </p:nvPr>
        </p:nvSpPr>
        <p:spPr/>
        <p:txBody>
          <a:bodyPr/>
          <a:lstStyle/>
          <a:p>
            <a:fld id="{6B7E0DE3-5D26-48C7-AC02-B767DD4E629D}" type="datetimeFigureOut">
              <a:rPr lang="en-US" smtClean="0"/>
              <a:t>7/22/2024</a:t>
            </a:fld>
            <a:endParaRPr lang="en-US"/>
          </a:p>
        </p:txBody>
      </p:sp>
      <p:sp>
        <p:nvSpPr>
          <p:cNvPr id="6" name="Footer Placeholder 5">
            <a:extLst>
              <a:ext uri="{FF2B5EF4-FFF2-40B4-BE49-F238E27FC236}">
                <a16:creationId xmlns:a16="http://schemas.microsoft.com/office/drawing/2014/main" id="{4500C8BA-FC59-BBCD-8AC8-F4AAC5213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94425-26AE-B2DA-F8EB-C9FB56EBDB72}"/>
              </a:ext>
            </a:extLst>
          </p:cNvPr>
          <p:cNvSpPr>
            <a:spLocks noGrp="1"/>
          </p:cNvSpPr>
          <p:nvPr>
            <p:ph type="sldNum" sz="quarter" idx="12"/>
          </p:nvPr>
        </p:nvSpPr>
        <p:spPr/>
        <p:txBody>
          <a:bodyPr/>
          <a:lstStyle/>
          <a:p>
            <a:fld id="{DD154C31-775C-4C64-A4BF-0606D2BBB8A9}" type="slidenum">
              <a:rPr lang="en-US" smtClean="0"/>
              <a:t>‹#›</a:t>
            </a:fld>
            <a:endParaRPr lang="en-US"/>
          </a:p>
        </p:txBody>
      </p:sp>
    </p:spTree>
    <p:extLst>
      <p:ext uri="{BB962C8B-B14F-4D97-AF65-F5344CB8AC3E}">
        <p14:creationId xmlns:p14="http://schemas.microsoft.com/office/powerpoint/2010/main" val="115534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A0BEB-C48B-0D56-046E-225496C65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E2928-40B6-98E4-9950-3E64427C7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00967-6A89-19E0-5075-C77533DC7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E0DE3-5D26-48C7-AC02-B767DD4E629D}" type="datetimeFigureOut">
              <a:rPr lang="en-US" smtClean="0"/>
              <a:t>7/22/2024</a:t>
            </a:fld>
            <a:endParaRPr lang="en-US"/>
          </a:p>
        </p:txBody>
      </p:sp>
      <p:sp>
        <p:nvSpPr>
          <p:cNvPr id="5" name="Footer Placeholder 4">
            <a:extLst>
              <a:ext uri="{FF2B5EF4-FFF2-40B4-BE49-F238E27FC236}">
                <a16:creationId xmlns:a16="http://schemas.microsoft.com/office/drawing/2014/main" id="{449F8B4A-9394-9E82-087C-234377D7A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E111EC-CA25-8DF5-9D31-9FE0737C15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54C31-775C-4C64-A4BF-0606D2BBB8A9}" type="slidenum">
              <a:rPr lang="en-US" smtClean="0"/>
              <a:t>‹#›</a:t>
            </a:fld>
            <a:endParaRPr lang="en-US"/>
          </a:p>
        </p:txBody>
      </p:sp>
    </p:spTree>
    <p:extLst>
      <p:ext uri="{BB962C8B-B14F-4D97-AF65-F5344CB8AC3E}">
        <p14:creationId xmlns:p14="http://schemas.microsoft.com/office/powerpoint/2010/main" val="133954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8" r:id="rId13"/>
    <p:sldLayoutId id="21474836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media1.m4a"/><Relationship Id="rId7" Type="http://schemas.openxmlformats.org/officeDocument/2006/relationships/image" Target="../media/image9.png"/><Relationship Id="rId2" Type="http://schemas.microsoft.com/office/2007/relationships/media" Target="../media/media1.m4a"/><Relationship Id="rId1" Type="http://schemas.openxmlformats.org/officeDocument/2006/relationships/tags" Target="../tags/tag11.xml"/><Relationship Id="rId6" Type="http://schemas.openxmlformats.org/officeDocument/2006/relationships/image" Target="../media/image4.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jpeg"/><Relationship Id="rId4" Type="http://schemas.microsoft.com/office/2018/10/relationships/comments" Target="../comments/modernComment_190_7BED290B.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04407-FAE0-EF36-FF07-864597C3F808}"/>
              </a:ext>
            </a:extLst>
          </p:cNvPr>
          <p:cNvSpPr>
            <a:spLocks noGrp="1"/>
          </p:cNvSpPr>
          <p:nvPr>
            <p:ph type="ctrTitle" idx="4294967295"/>
          </p:nvPr>
        </p:nvSpPr>
        <p:spPr>
          <a:xfrm>
            <a:off x="286512" y="1186696"/>
            <a:ext cx="6411468" cy="1716524"/>
          </a:xfrm>
        </p:spPr>
        <p:txBody>
          <a:bodyPr>
            <a:normAutofit fontScale="90000"/>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latin typeface="Arial Narrow" panose="020B0606020202030204" pitchFamily="34" charset="0"/>
                <a:cs typeface="Arial" panose="020B0604020202020204" pitchFamily="34" charset="0"/>
              </a:rPr>
              <a:t>Research about the </a:t>
            </a:r>
            <a:br>
              <a:rPr lang="en-US">
                <a:latin typeface="Arial Narrow" panose="020B0606020202030204" pitchFamily="34" charset="0"/>
                <a:cs typeface="Arial" panose="020B0604020202020204" pitchFamily="34" charset="0"/>
              </a:rPr>
            </a:br>
            <a:r>
              <a:rPr lang="en-US">
                <a:latin typeface="Arial Narrow" panose="020B0606020202030204" pitchFamily="34" charset="0"/>
                <a:cs typeface="Arial" panose="020B0604020202020204" pitchFamily="34" charset="0"/>
              </a:rPr>
              <a:t>Club Experience</a:t>
            </a:r>
            <a:br>
              <a:rPr lang="en-US" sz="4800">
                <a:solidFill>
                  <a:schemeClr val="tx1">
                    <a:alpha val="80000"/>
                  </a:schemeClr>
                </a:solidFill>
                <a:latin typeface="Arial Narrow" panose="020B0606020202030204" pitchFamily="34" charset="0"/>
              </a:rPr>
            </a:br>
            <a:endParaRPr lang="en-US" sz="2800">
              <a:solidFill>
                <a:schemeClr val="tx1">
                  <a:alpha val="80000"/>
                </a:schemeClr>
              </a:solidFill>
              <a:latin typeface="Arial Narrow" panose="020B0606020202030204" pitchFamily="34" charset="0"/>
            </a:endParaRPr>
          </a:p>
        </p:txBody>
      </p:sp>
      <p:pic>
        <p:nvPicPr>
          <p:cNvPr id="5" name="Picture 4">
            <a:extLst>
              <a:ext uri="{FF2B5EF4-FFF2-40B4-BE49-F238E27FC236}">
                <a16:creationId xmlns:a16="http://schemas.microsoft.com/office/drawing/2014/main" id="{B442A091-3FA2-28C6-7F08-57550531180F}"/>
              </a:ext>
            </a:extLst>
          </p:cNvPr>
          <p:cNvPicPr>
            <a:picLocks noChangeAspect="1"/>
          </p:cNvPicPr>
          <p:nvPr/>
        </p:nvPicPr>
        <p:blipFill>
          <a:blip r:embed="rId4">
            <a:extLst>
              <a:ext uri="{28A0092B-C50C-407E-A947-70E740481C1C}">
                <a14:useLocalDpi xmlns:a14="http://schemas.microsoft.com/office/drawing/2010/main" val="0"/>
              </a:ext>
            </a:extLst>
          </a:blip>
          <a:srcRect t="16579" b="16579"/>
          <a:stretch/>
        </p:blipFill>
        <p:spPr>
          <a:xfrm>
            <a:off x="6025896" y="457200"/>
            <a:ext cx="5879592" cy="5879592"/>
          </a:xfrm>
          <a:custGeom>
            <a:avLst/>
            <a:gdLst/>
            <a:ahLst/>
            <a:cxnLst/>
            <a:rect l="l" t="t" r="r" b="b"/>
            <a:pathLst>
              <a:path w="5777910" h="5777910">
                <a:moveTo>
                  <a:pt x="2888955" y="0"/>
                </a:moveTo>
                <a:cubicBezTo>
                  <a:pt x="4484481" y="0"/>
                  <a:pt x="5777910" y="1293429"/>
                  <a:pt x="5777910" y="2888955"/>
                </a:cubicBezTo>
                <a:cubicBezTo>
                  <a:pt x="5777910" y="4484481"/>
                  <a:pt x="4484481" y="5777910"/>
                  <a:pt x="2888955" y="5777910"/>
                </a:cubicBezTo>
                <a:cubicBezTo>
                  <a:pt x="1293429" y="5777910"/>
                  <a:pt x="0" y="4484481"/>
                  <a:pt x="0" y="2888955"/>
                </a:cubicBezTo>
                <a:cubicBezTo>
                  <a:pt x="0" y="1293429"/>
                  <a:pt x="1293429" y="0"/>
                  <a:pt x="2888955" y="0"/>
                </a:cubicBezTo>
                <a:close/>
              </a:path>
            </a:pathLst>
          </a:custGeom>
        </p:spPr>
      </p:pic>
      <p:pic>
        <p:nvPicPr>
          <p:cNvPr id="7" name="Picture 6" descr="A blue and orange logo&#10;&#10;Description automatically generated">
            <a:extLst>
              <a:ext uri="{FF2B5EF4-FFF2-40B4-BE49-F238E27FC236}">
                <a16:creationId xmlns:a16="http://schemas.microsoft.com/office/drawing/2014/main" id="{B648B897-0BB9-4E7D-A8F2-CE25D59B2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12" y="5458503"/>
            <a:ext cx="2833690" cy="1065429"/>
          </a:xfrm>
          <a:prstGeom prst="rect">
            <a:avLst/>
          </a:prstGeom>
        </p:spPr>
      </p:pic>
      <p:sp>
        <p:nvSpPr>
          <p:cNvPr id="8" name="Subtitle 26">
            <a:extLst>
              <a:ext uri="{FF2B5EF4-FFF2-40B4-BE49-F238E27FC236}">
                <a16:creationId xmlns:a16="http://schemas.microsoft.com/office/drawing/2014/main" id="{C81D9CFE-8606-3FB6-39E1-B6BDFA10AE00}"/>
              </a:ext>
            </a:extLst>
          </p:cNvPr>
          <p:cNvSpPr txBox="1">
            <a:spLocks/>
          </p:cNvSpPr>
          <p:nvPr/>
        </p:nvSpPr>
        <p:spPr>
          <a:xfrm>
            <a:off x="286512" y="2784624"/>
            <a:ext cx="10532534" cy="11701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solidFill>
                  <a:srgbClr val="00B0F0"/>
                </a:solidFill>
              </a:rPr>
              <a:t>PETS Alliance Summer 2024</a:t>
            </a:r>
            <a:endParaRPr lang="en-US" i="1">
              <a:solidFill>
                <a:srgbClr val="00B0F0"/>
              </a:solidFill>
            </a:endParaRPr>
          </a:p>
        </p:txBody>
      </p:sp>
    </p:spTree>
    <p:custDataLst>
      <p:tags r:id="rId1"/>
    </p:custDataLst>
    <p:extLst>
      <p:ext uri="{BB962C8B-B14F-4D97-AF65-F5344CB8AC3E}">
        <p14:creationId xmlns:p14="http://schemas.microsoft.com/office/powerpoint/2010/main" val="4124812565"/>
      </p:ext>
    </p:extLst>
  </p:cSld>
  <p:clrMapOvr>
    <a:masterClrMapping/>
  </p:clrMapOvr>
  <mc:AlternateContent xmlns:mc="http://schemas.openxmlformats.org/markup-compatibility/2006" xmlns:p14="http://schemas.microsoft.com/office/powerpoint/2010/main">
    <mc:Choice Requires="p14">
      <p:transition spd="slow" p14:dur="2000" advTm="22231"/>
    </mc:Choice>
    <mc:Fallback xmlns="">
      <p:transition spd="slow" advTm="222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E3C15E-269E-477E-AB40-80C10F875932}"/>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1115D11-072F-43A7-81B4-8FF1C8CAEC25}"/>
              </a:ext>
            </a:extLst>
          </p:cNvPr>
          <p:cNvSpPr>
            <a:spLocks noGrp="1"/>
          </p:cNvSpPr>
          <p:nvPr>
            <p:ph type="title" idx="4294967295"/>
          </p:nvPr>
        </p:nvSpPr>
        <p:spPr>
          <a:xfrm>
            <a:off x="0" y="144573"/>
            <a:ext cx="12192000" cy="963764"/>
          </a:xfrm>
        </p:spPr>
        <p:txBody>
          <a:bodyPr vert="horz" lIns="91440" tIns="45720" rIns="91440" bIns="45720" rtlCol="0" anchor="ctr">
            <a:noAutofit/>
          </a:bodyPr>
          <a:lstStyle/>
          <a:p>
            <a:pPr algn="ctr"/>
            <a:r>
              <a:rPr lang="en-US" sz="3600" b="1" cap="small">
                <a:solidFill>
                  <a:schemeClr val="tx1"/>
                </a:solidFill>
                <a:latin typeface="Georgia" panose="02040502050405020303" pitchFamily="18" charset="0"/>
              </a:rPr>
              <a:t>Reasons to join and stay</a:t>
            </a:r>
            <a:endParaRPr lang="en-US" sz="3600" cap="small">
              <a:solidFill>
                <a:schemeClr val="tx1"/>
              </a:solidFill>
              <a:latin typeface="Georgia" panose="02040502050405020303" pitchFamily="18" charset="0"/>
            </a:endParaRPr>
          </a:p>
        </p:txBody>
      </p:sp>
      <p:pic>
        <p:nvPicPr>
          <p:cNvPr id="3" name="Picture 2">
            <a:extLst>
              <a:ext uri="{FF2B5EF4-FFF2-40B4-BE49-F238E27FC236}">
                <a16:creationId xmlns:a16="http://schemas.microsoft.com/office/drawing/2014/main" id="{B0BA6EBF-BCAC-A2F9-3ED9-DF69040DFDBE}"/>
              </a:ext>
            </a:extLst>
          </p:cNvPr>
          <p:cNvPicPr>
            <a:picLocks noChangeAspect="1"/>
          </p:cNvPicPr>
          <p:nvPr/>
        </p:nvPicPr>
        <p:blipFill>
          <a:blip r:embed="rId6"/>
          <a:stretch>
            <a:fillRect/>
          </a:stretch>
        </p:blipFill>
        <p:spPr>
          <a:xfrm rot="5400000">
            <a:off x="5952268" y="-2505924"/>
            <a:ext cx="485775" cy="7714297"/>
          </a:xfrm>
          <a:prstGeom prst="rect">
            <a:avLst/>
          </a:prstGeom>
        </p:spPr>
      </p:pic>
      <p:pic>
        <p:nvPicPr>
          <p:cNvPr id="6" name="Audio 5">
            <a:hlinkClick r:id="" action="ppaction://media"/>
            <a:extLst>
              <a:ext uri="{FF2B5EF4-FFF2-40B4-BE49-F238E27FC236}">
                <a16:creationId xmlns:a16="http://schemas.microsoft.com/office/drawing/2014/main" id="{7374589A-B61C-F53A-6165-ED6C9A8FCBF6}"/>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203125" t="-203125" r="-203125" b="-203125"/>
          <a:stretch>
            <a:fillRect/>
          </a:stretch>
        </p:blipFill>
        <p:spPr>
          <a:xfrm>
            <a:off x="10052304" y="4718304"/>
            <a:ext cx="2057400" cy="2057400"/>
          </a:xfrm>
          <a:prstGeom prst="ellipse">
            <a:avLst/>
          </a:prstGeom>
        </p:spPr>
      </p:pic>
      <p:pic>
        <p:nvPicPr>
          <p:cNvPr id="7" name="Picture 6" descr="A diagram of a graph&#10;&#10;Description automatically generated with medium confidence">
            <a:extLst>
              <a:ext uri="{FF2B5EF4-FFF2-40B4-BE49-F238E27FC236}">
                <a16:creationId xmlns:a16="http://schemas.microsoft.com/office/drawing/2014/main" id="{EF960CD5-CD20-5DDA-D859-8C8182A3D7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700" y="1671145"/>
            <a:ext cx="10972800" cy="5029200"/>
          </a:xfrm>
          <a:prstGeom prst="rect">
            <a:avLst/>
          </a:prstGeom>
        </p:spPr>
      </p:pic>
      <p:sp>
        <p:nvSpPr>
          <p:cNvPr id="8" name="Oval 7">
            <a:extLst>
              <a:ext uri="{FF2B5EF4-FFF2-40B4-BE49-F238E27FC236}">
                <a16:creationId xmlns:a16="http://schemas.microsoft.com/office/drawing/2014/main" id="{637C43D8-C843-AFF6-7B37-85228CEEB305}"/>
              </a:ext>
            </a:extLst>
          </p:cNvPr>
          <p:cNvSpPr/>
          <p:nvPr/>
        </p:nvSpPr>
        <p:spPr>
          <a:xfrm>
            <a:off x="1671142" y="2403506"/>
            <a:ext cx="8105775" cy="87630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E7D0F1-9635-E9F2-0F9E-DA7C175575E6}"/>
              </a:ext>
            </a:extLst>
          </p:cNvPr>
          <p:cNvSpPr/>
          <p:nvPr/>
        </p:nvSpPr>
        <p:spPr>
          <a:xfrm>
            <a:off x="2014042" y="4851431"/>
            <a:ext cx="8105775" cy="87630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64813145"/>
      </p:ext>
    </p:extLst>
  </p:cSld>
  <p:clrMapOvr>
    <a:masterClrMapping/>
  </p:clrMapOvr>
  <mc:AlternateContent xmlns:mc="http://schemas.openxmlformats.org/markup-compatibility/2006" xmlns:p14="http://schemas.microsoft.com/office/powerpoint/2010/main">
    <mc:Choice Requires="p14">
      <p:transition spd="slow" p14:dur="2000" advTm="45972"/>
    </mc:Choice>
    <mc:Fallback xmlns="">
      <p:transition spd="slow" advTm="45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BA6EBF-BCAC-A2F9-3ED9-DF69040DFDBE}"/>
              </a:ext>
            </a:extLst>
          </p:cNvPr>
          <p:cNvPicPr>
            <a:picLocks noChangeAspect="1"/>
          </p:cNvPicPr>
          <p:nvPr/>
        </p:nvPicPr>
        <p:blipFill>
          <a:blip r:embed="rId4"/>
          <a:stretch>
            <a:fillRect/>
          </a:stretch>
        </p:blipFill>
        <p:spPr>
          <a:xfrm rot="5400000">
            <a:off x="5952268" y="-2505924"/>
            <a:ext cx="485775" cy="7714297"/>
          </a:xfrm>
          <a:prstGeom prst="rect">
            <a:avLst/>
          </a:prstGeom>
        </p:spPr>
      </p:pic>
      <p:sp>
        <p:nvSpPr>
          <p:cNvPr id="4" name="Slide Number Placeholder 3">
            <a:extLst>
              <a:ext uri="{FF2B5EF4-FFF2-40B4-BE49-F238E27FC236}">
                <a16:creationId xmlns:a16="http://schemas.microsoft.com/office/drawing/2014/main" id="{30E3C15E-269E-477E-AB40-80C10F875932}"/>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1115D11-072F-43A7-81B4-8FF1C8CAEC25}"/>
              </a:ext>
            </a:extLst>
          </p:cNvPr>
          <p:cNvSpPr>
            <a:spLocks noGrp="1"/>
          </p:cNvSpPr>
          <p:nvPr>
            <p:ph type="title" idx="4294967295"/>
          </p:nvPr>
        </p:nvSpPr>
        <p:spPr>
          <a:xfrm>
            <a:off x="0" y="275199"/>
            <a:ext cx="12192000" cy="963764"/>
          </a:xfrm>
        </p:spPr>
        <p:txBody>
          <a:bodyPr vert="horz" lIns="91440" tIns="45720" rIns="91440" bIns="45720" rtlCol="0" anchor="ctr">
            <a:noAutofit/>
          </a:bodyPr>
          <a:lstStyle/>
          <a:p>
            <a:pPr algn="ctr"/>
            <a:r>
              <a:rPr lang="en-US" sz="3600" b="1" cap="small" dirty="0">
                <a:solidFill>
                  <a:schemeClr val="tx1"/>
                </a:solidFill>
                <a:latin typeface="Georgia" panose="02040502050405020303" pitchFamily="18" charset="0"/>
              </a:rPr>
              <a:t>Research Recommendations</a:t>
            </a:r>
            <a:endParaRPr lang="en-US" sz="3600" cap="small" dirty="0">
              <a:solidFill>
                <a:schemeClr val="tx1"/>
              </a:solidFill>
              <a:latin typeface="Georgia" panose="02040502050405020303" pitchFamily="18" charset="0"/>
            </a:endParaRPr>
          </a:p>
        </p:txBody>
      </p:sp>
      <p:sp>
        <p:nvSpPr>
          <p:cNvPr id="11" name="TextBox 10">
            <a:extLst>
              <a:ext uri="{FF2B5EF4-FFF2-40B4-BE49-F238E27FC236}">
                <a16:creationId xmlns:a16="http://schemas.microsoft.com/office/drawing/2014/main" id="{5BD95AAA-025D-A939-6F95-6142FEAC0F2A}"/>
              </a:ext>
            </a:extLst>
          </p:cNvPr>
          <p:cNvSpPr txBox="1"/>
          <p:nvPr/>
        </p:nvSpPr>
        <p:spPr>
          <a:xfrm>
            <a:off x="381000" y="2311325"/>
            <a:ext cx="5368159" cy="3344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600"/>
              </a:spcBef>
              <a:spcAft>
                <a:spcPts val="2000"/>
              </a:spcAft>
              <a:buFont typeface="Arial"/>
              <a:buChar char="•"/>
            </a:pPr>
            <a:r>
              <a:rPr lang="en-US" sz="2800" dirty="0">
                <a:solidFill>
                  <a:prstClr val="black"/>
                </a:solidFill>
                <a:latin typeface="Arial" panose="020B0604020202020204"/>
                <a:cs typeface="Arial"/>
              </a:rPr>
              <a:t>Ask members what they want + listen to what they say!</a:t>
            </a:r>
            <a:endParaRPr lang="en-US" dirty="0">
              <a:solidFill>
                <a:prstClr val="black"/>
              </a:solidFill>
              <a:latin typeface="Arial" panose="020B0604020202020204"/>
            </a:endParaRPr>
          </a:p>
          <a:p>
            <a:pPr marL="457200" indent="-457200">
              <a:spcBef>
                <a:spcPts val="600"/>
              </a:spcBef>
              <a:spcAft>
                <a:spcPts val="2000"/>
              </a:spcAft>
              <a:buFont typeface="Arial"/>
              <a:buChar char="•"/>
            </a:pPr>
            <a:r>
              <a:rPr lang="en-US" sz="2800" dirty="0">
                <a:solidFill>
                  <a:prstClr val="black"/>
                </a:solidFill>
                <a:latin typeface="Arial" panose="020B0604020202020204"/>
                <a:cs typeface="Arial"/>
              </a:rPr>
              <a:t>Get members involved at club meetings </a:t>
            </a:r>
          </a:p>
          <a:p>
            <a:pPr marL="457200" indent="-457200">
              <a:spcBef>
                <a:spcPts val="600"/>
              </a:spcBef>
              <a:spcAft>
                <a:spcPts val="2000"/>
              </a:spcAft>
              <a:buFont typeface="Arial"/>
              <a:buChar char="•"/>
            </a:pPr>
            <a:r>
              <a:rPr lang="en-US" sz="2800" dirty="0">
                <a:solidFill>
                  <a:prstClr val="black"/>
                </a:solidFill>
                <a:latin typeface="Arial" panose="020B0604020202020204"/>
                <a:cs typeface="Arial"/>
              </a:rPr>
              <a:t>Do more service projects​ in your community; </a:t>
            </a:r>
            <a:endParaRPr lang="en-US" sz="2800" i="1">
              <a:solidFill>
                <a:prstClr val="black"/>
              </a:solidFill>
              <a:highlight>
                <a:srgbClr val="FFFF00"/>
              </a:highlight>
              <a:latin typeface="Arial" panose="020B0604020202020204"/>
              <a:cs typeface="Arial"/>
            </a:endParaRPr>
          </a:p>
        </p:txBody>
      </p:sp>
      <p:sp>
        <p:nvSpPr>
          <p:cNvPr id="12" name="TextBox 11">
            <a:extLst>
              <a:ext uri="{FF2B5EF4-FFF2-40B4-BE49-F238E27FC236}">
                <a16:creationId xmlns:a16="http://schemas.microsoft.com/office/drawing/2014/main" id="{E19E613A-0FB2-E6E9-FFE1-FBC7B4636CC8}"/>
              </a:ext>
            </a:extLst>
          </p:cNvPr>
          <p:cNvSpPr txBox="1"/>
          <p:nvPr/>
        </p:nvSpPr>
        <p:spPr>
          <a:xfrm>
            <a:off x="5927834" y="2311325"/>
            <a:ext cx="6096000" cy="3416320"/>
          </a:xfrm>
          <a:prstGeom prst="rect">
            <a:avLst/>
          </a:prstGeom>
          <a:noFill/>
        </p:spPr>
        <p:txBody>
          <a:bodyPr wrap="square">
            <a:spAutoFit/>
          </a:bodyPr>
          <a:lstStyle/>
          <a:p>
            <a:pPr marL="457200" indent="-457200">
              <a:spcBef>
                <a:spcPts val="600"/>
              </a:spcBef>
              <a:spcAft>
                <a:spcPts val="2000"/>
              </a:spcAft>
              <a:buFont typeface="Arial"/>
              <a:buChar char="•"/>
            </a:pPr>
            <a:r>
              <a:rPr lang="en-US" sz="2800">
                <a:solidFill>
                  <a:prstClr val="black"/>
                </a:solidFill>
                <a:latin typeface="Arial" panose="020B0604020202020204"/>
                <a:cs typeface="Arial"/>
              </a:rPr>
              <a:t>Ensure club meetings have great speakers, time management, and leader engagement</a:t>
            </a:r>
          </a:p>
          <a:p>
            <a:pPr marL="457200" indent="-457200">
              <a:spcBef>
                <a:spcPts val="600"/>
              </a:spcBef>
              <a:spcAft>
                <a:spcPts val="600"/>
              </a:spcAft>
              <a:buFont typeface="Arial"/>
              <a:buChar char="•"/>
            </a:pPr>
            <a:r>
              <a:rPr lang="en-US" sz="2800">
                <a:solidFill>
                  <a:prstClr val="black"/>
                </a:solidFill>
                <a:latin typeface="Arial" panose="020B0604020202020204"/>
                <a:cs typeface="Arial"/>
              </a:rPr>
              <a:t>Ensure your club focuses on an issue, welcomes all ages, and has considered cost of dues as a barrier to recruitment</a:t>
            </a:r>
          </a:p>
        </p:txBody>
      </p:sp>
    </p:spTree>
    <p:custDataLst>
      <p:tags r:id="rId1"/>
    </p:custDataLst>
    <p:extLst>
      <p:ext uri="{BB962C8B-B14F-4D97-AF65-F5344CB8AC3E}">
        <p14:creationId xmlns:p14="http://schemas.microsoft.com/office/powerpoint/2010/main" val="1077176106"/>
      </p:ext>
    </p:extLst>
  </p:cSld>
  <p:clrMapOvr>
    <a:masterClrMapping/>
  </p:clrMapOvr>
  <mc:AlternateContent xmlns:mc="http://schemas.openxmlformats.org/markup-compatibility/2006" xmlns:p14="http://schemas.microsoft.com/office/powerpoint/2010/main">
    <mc:Choice Requires="p14">
      <p:transition spd="slow" p14:dur="2000" advTm="45972"/>
    </mc:Choice>
    <mc:Fallback xmlns="">
      <p:transition spd="slow" advTm="459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049C377-B9FB-5F97-F2C5-A86983E2DD0D}"/>
              </a:ext>
            </a:extLst>
          </p:cNvPr>
          <p:cNvSpPr>
            <a:spLocks noGrp="1"/>
          </p:cNvSpPr>
          <p:nvPr>
            <p:ph type="title"/>
          </p:nvPr>
        </p:nvSpPr>
        <p:spPr>
          <a:xfrm>
            <a:off x="413766" y="640823"/>
            <a:ext cx="3703320" cy="5583148"/>
          </a:xfrm>
        </p:spPr>
        <p:txBody>
          <a:bodyPr vert="horz" lIns="91440" tIns="45720" rIns="91440" bIns="45720" rtlCol="0" anchor="ctr">
            <a:normAutofit/>
          </a:bodyPr>
          <a:lstStyle/>
          <a:p>
            <a:pPr algn="ctr"/>
            <a:r>
              <a:rPr lang="en-US" sz="3200" b="1" kern="1200" dirty="0">
                <a:solidFill>
                  <a:schemeClr val="tx1"/>
                </a:solidFill>
                <a:latin typeface="Georgia" panose="02040502050405020303" pitchFamily="18" charset="0"/>
              </a:rPr>
              <a:t>Data </a:t>
            </a:r>
            <a:br>
              <a:rPr lang="en-US" sz="3200" b="1" kern="1200" dirty="0">
                <a:solidFill>
                  <a:schemeClr val="tx1"/>
                </a:solidFill>
                <a:latin typeface="Georgia" panose="02040502050405020303" pitchFamily="18" charset="0"/>
              </a:rPr>
            </a:br>
            <a:r>
              <a:rPr lang="en-US" sz="3200" b="1" kern="1200" dirty="0">
                <a:solidFill>
                  <a:schemeClr val="tx1"/>
                </a:solidFill>
                <a:latin typeface="Georgia" panose="02040502050405020303" pitchFamily="18" charset="0"/>
              </a:rPr>
              <a:t>sources</a:t>
            </a:r>
            <a:endParaRPr lang="en-US" sz="3200" b="1" i="1" kern="1200"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DCCC4553-590A-40D5-907C-438FCF3ECE4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ext Placeholder 1">
            <a:extLst>
              <a:ext uri="{FF2B5EF4-FFF2-40B4-BE49-F238E27FC236}">
                <a16:creationId xmlns:a16="http://schemas.microsoft.com/office/drawing/2014/main" id="{457F990D-3954-E490-2E46-AF614D3F4A03}"/>
              </a:ext>
            </a:extLst>
          </p:cNvPr>
          <p:cNvSpPr txBox="1">
            <a:spLocks/>
          </p:cNvSpPr>
          <p:nvPr/>
        </p:nvSpPr>
        <p:spPr>
          <a:xfrm>
            <a:off x="4801209" y="2290178"/>
            <a:ext cx="7308495" cy="229160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defRPr/>
            </a:pPr>
            <a:r>
              <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mn-cs"/>
              </a:rPr>
              <a:t>2021</a:t>
            </a:r>
            <a:r>
              <a:rPr lang="en-US" sz="2800">
                <a:solidFill>
                  <a:sysClr val="windowText" lastClr="000000"/>
                </a:solidFill>
                <a:latin typeface="Arial" panose="020B0604020202020204"/>
              </a:rPr>
              <a:t> -</a:t>
            </a:r>
            <a:r>
              <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mn-cs"/>
              </a:rPr>
              <a:t> 2024 Rotary All Member Surveys</a:t>
            </a:r>
            <a:endPar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Arial"/>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Arial"/>
            </a:endParaRP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Arial"/>
              </a:rPr>
              <a:t>2024 Rotary Action Plan Survey</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Arial"/>
            </a:endParaRPr>
          </a:p>
          <a:p>
            <a:pPr marL="342900" lvl="1" indent="-342900">
              <a:spcBef>
                <a:spcPts val="0"/>
              </a:spcBef>
              <a:spcAft>
                <a:spcPts val="0"/>
              </a:spcAft>
              <a:defRPr/>
            </a:pPr>
            <a:r>
              <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Arial"/>
              </a:rPr>
              <a:t>2024 </a:t>
            </a:r>
            <a:r>
              <a:rPr lang="en-US" sz="2800">
                <a:solidFill>
                  <a:sysClr val="windowText" lastClr="000000"/>
                </a:solidFill>
                <a:latin typeface="Arial" panose="020B0604020202020204"/>
                <a:cs typeface="Arial"/>
              </a:rPr>
              <a:t>Public </a:t>
            </a:r>
            <a:r>
              <a:rPr kumimoji="0" lang="en-US" sz="2800" b="0" i="0" u="none" strike="noStrike" kern="1200" cap="none" spc="0" normalizeH="0" baseline="0" noProof="0">
                <a:ln>
                  <a:noFill/>
                </a:ln>
                <a:solidFill>
                  <a:sysClr val="windowText" lastClr="000000"/>
                </a:solidFill>
                <a:effectLst/>
                <a:uLnTx/>
                <a:uFillTx/>
                <a:latin typeface="Arial" panose="020B0604020202020204"/>
                <a:ea typeface="+mn-ea"/>
                <a:cs typeface="Arial"/>
              </a:rPr>
              <a:t>Interest Survey</a:t>
            </a:r>
            <a:endParaRPr lang="en-US" sz="2800" b="0" i="0" u="none" strike="noStrike" kern="1200" cap="none" spc="0" normalizeH="0" baseline="0" noProof="0">
              <a:ln>
                <a:noFill/>
              </a:ln>
              <a:solidFill>
                <a:sysClr val="windowText" lastClr="000000"/>
              </a:solidFill>
              <a:effectLst/>
              <a:uLnTx/>
              <a:uFillTx/>
              <a:latin typeface="Arial" panose="020B0604020202020204"/>
              <a:cs typeface="Arial"/>
            </a:endParaRPr>
          </a:p>
        </p:txBody>
      </p:sp>
    </p:spTree>
    <p:custDataLst>
      <p:tags r:id="rId1"/>
    </p:custDataLst>
    <p:extLst>
      <p:ext uri="{BB962C8B-B14F-4D97-AF65-F5344CB8AC3E}">
        <p14:creationId xmlns:p14="http://schemas.microsoft.com/office/powerpoint/2010/main" val="2172173486"/>
      </p:ext>
    </p:extLst>
  </p:cSld>
  <p:clrMapOvr>
    <a:masterClrMapping/>
  </p:clrMapOvr>
  <mc:AlternateContent xmlns:mc="http://schemas.openxmlformats.org/markup-compatibility/2006" xmlns:p14="http://schemas.microsoft.com/office/powerpoint/2010/main">
    <mc:Choice Requires="p14">
      <p:transition spd="slow" p14:dur="2000" advTm="50094"/>
    </mc:Choice>
    <mc:Fallback xmlns="">
      <p:transition spd="slow" advTm="5009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E3C15E-269E-477E-AB40-80C10F875932}"/>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1115D11-072F-43A7-81B4-8FF1C8CAEC25}"/>
              </a:ext>
            </a:extLst>
          </p:cNvPr>
          <p:cNvSpPr>
            <a:spLocks noGrp="1"/>
          </p:cNvSpPr>
          <p:nvPr>
            <p:ph type="title" idx="4294967295"/>
          </p:nvPr>
        </p:nvSpPr>
        <p:spPr>
          <a:xfrm>
            <a:off x="0" y="144573"/>
            <a:ext cx="12192000" cy="963764"/>
          </a:xfrm>
        </p:spPr>
        <p:txBody>
          <a:bodyPr vert="horz" lIns="91440" tIns="45720" rIns="91440" bIns="45720" rtlCol="0" anchor="ctr">
            <a:noAutofit/>
          </a:bodyPr>
          <a:lstStyle/>
          <a:p>
            <a:pPr algn="ctr"/>
            <a:r>
              <a:rPr lang="en-US" sz="3600" b="1" cap="small">
                <a:solidFill>
                  <a:schemeClr val="tx1"/>
                </a:solidFill>
                <a:latin typeface="Georgia" panose="02040502050405020303" pitchFamily="18" charset="0"/>
              </a:rPr>
              <a:t>Overall </a:t>
            </a:r>
            <a:r>
              <a:rPr lang="en-US" sz="3600" b="1" cap="small" err="1">
                <a:solidFill>
                  <a:schemeClr val="tx1"/>
                </a:solidFill>
                <a:latin typeface="Georgia" panose="02040502050405020303" pitchFamily="18" charset="0"/>
              </a:rPr>
              <a:t>rotarian</a:t>
            </a:r>
            <a:r>
              <a:rPr lang="en-US" sz="3600" b="1" cap="small">
                <a:solidFill>
                  <a:schemeClr val="tx1"/>
                </a:solidFill>
                <a:latin typeface="Georgia" panose="02040502050405020303" pitchFamily="18" charset="0"/>
              </a:rPr>
              <a:t> satisfaction</a:t>
            </a:r>
            <a:endParaRPr lang="en-US" sz="3600" cap="small">
              <a:solidFill>
                <a:schemeClr val="tx1"/>
              </a:solidFill>
              <a:latin typeface="Georgia" panose="02040502050405020303" pitchFamily="18" charset="0"/>
            </a:endParaRPr>
          </a:p>
        </p:txBody>
      </p:sp>
      <p:pic>
        <p:nvPicPr>
          <p:cNvPr id="3" name="Picture 2">
            <a:extLst>
              <a:ext uri="{FF2B5EF4-FFF2-40B4-BE49-F238E27FC236}">
                <a16:creationId xmlns:a16="http://schemas.microsoft.com/office/drawing/2014/main" id="{B0BA6EBF-BCAC-A2F9-3ED9-DF69040DFDBE}"/>
              </a:ext>
            </a:extLst>
          </p:cNvPr>
          <p:cNvPicPr>
            <a:picLocks noChangeAspect="1"/>
          </p:cNvPicPr>
          <p:nvPr/>
        </p:nvPicPr>
        <p:blipFill>
          <a:blip r:embed="rId5"/>
          <a:stretch>
            <a:fillRect/>
          </a:stretch>
        </p:blipFill>
        <p:spPr>
          <a:xfrm rot="5400000">
            <a:off x="5952268" y="-2505924"/>
            <a:ext cx="485775" cy="7714297"/>
          </a:xfrm>
          <a:prstGeom prst="rect">
            <a:avLst/>
          </a:prstGeom>
        </p:spPr>
      </p:pic>
      <p:pic>
        <p:nvPicPr>
          <p:cNvPr id="7" name="Picture 6" descr="A blue and white bar graph&#10;&#10;Description automatically generated">
            <a:extLst>
              <a:ext uri="{FF2B5EF4-FFF2-40B4-BE49-F238E27FC236}">
                <a16:creationId xmlns:a16="http://schemas.microsoft.com/office/drawing/2014/main" id="{83AC7ED9-03B1-B246-D945-38E025D7DE75}"/>
              </a:ext>
            </a:extLst>
          </p:cNvPr>
          <p:cNvPicPr>
            <a:picLocks noChangeAspect="1"/>
          </p:cNvPicPr>
          <p:nvPr/>
        </p:nvPicPr>
        <p:blipFill>
          <a:blip r:embed="rId6"/>
          <a:stretch>
            <a:fillRect/>
          </a:stretch>
        </p:blipFill>
        <p:spPr>
          <a:xfrm>
            <a:off x="776378" y="1488057"/>
            <a:ext cx="10624867" cy="5377131"/>
          </a:xfrm>
          <a:prstGeom prst="rect">
            <a:avLst/>
          </a:prstGeom>
        </p:spPr>
      </p:pic>
    </p:spTree>
    <p:custDataLst>
      <p:tags r:id="rId1"/>
    </p:custDataLst>
    <p:extLst>
      <p:ext uri="{BB962C8B-B14F-4D97-AF65-F5344CB8AC3E}">
        <p14:creationId xmlns:p14="http://schemas.microsoft.com/office/powerpoint/2010/main" val="2079140107"/>
      </p:ext>
    </p:extLst>
  </p:cSld>
  <p:clrMapOvr>
    <a:masterClrMapping/>
  </p:clrMapOvr>
  <mc:AlternateContent xmlns:mc="http://schemas.openxmlformats.org/markup-compatibility/2006" xmlns:p14="http://schemas.microsoft.com/office/powerpoint/2010/main">
    <mc:Choice Requires="p14">
      <p:transition spd="slow" p14:dur="2000" advTm="45972"/>
    </mc:Choice>
    <mc:Fallback xmlns="">
      <p:transition spd="slow" advTm="45972"/>
    </mc:Fallback>
  </mc:AlternateContent>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461254-DCD5-CAEA-E435-A677A1AC313A}"/>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lnSpc>
                <a:spcPct val="90000"/>
              </a:lnSpc>
            </a:pPr>
            <a:r>
              <a:rPr lang="en-US" sz="6100" kern="1200" dirty="0">
                <a:solidFill>
                  <a:schemeClr val="tx1"/>
                </a:solidFill>
                <a:latin typeface="+mj-lt"/>
                <a:ea typeface="+mj-ea"/>
                <a:cs typeface="+mj-cs"/>
              </a:rPr>
              <a:t>The Club Experience matters more than anything else</a:t>
            </a:r>
          </a:p>
        </p:txBody>
      </p:sp>
      <p:pic>
        <p:nvPicPr>
          <p:cNvPr id="1026" name="Picture 2">
            <a:extLst>
              <a:ext uri="{FF2B5EF4-FFF2-40B4-BE49-F238E27FC236}">
                <a16:creationId xmlns:a16="http://schemas.microsoft.com/office/drawing/2014/main" id="{71FE79AF-677E-7B3D-3D1D-00A09CD30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76925" y="3019711"/>
            <a:ext cx="438150" cy="5010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627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461254-DCD5-CAEA-E435-A677A1AC313A}"/>
              </a:ext>
            </a:extLst>
          </p:cNvPr>
          <p:cNvSpPr>
            <a:spLocks noGrp="1"/>
          </p:cNvSpPr>
          <p:nvPr>
            <p:ph type="title"/>
          </p:nvPr>
        </p:nvSpPr>
        <p:spPr>
          <a:xfrm>
            <a:off x="740229" y="2046986"/>
            <a:ext cx="10871199" cy="2764028"/>
          </a:xfrm>
        </p:spPr>
        <p:txBody>
          <a:bodyPr vert="horz" lIns="91440" tIns="45720" rIns="91440" bIns="45720" rtlCol="0" anchor="ctr">
            <a:normAutofit/>
          </a:bodyPr>
          <a:lstStyle/>
          <a:p>
            <a:pPr algn="ctr">
              <a:lnSpc>
                <a:spcPct val="90000"/>
              </a:lnSpc>
            </a:pPr>
            <a:r>
              <a:rPr lang="en-US" sz="4800" kern="1200" dirty="0">
                <a:solidFill>
                  <a:schemeClr val="tx1"/>
                </a:solidFill>
                <a:latin typeface="+mj-lt"/>
                <a:ea typeface="+mj-ea"/>
                <a:cs typeface="+mj-cs"/>
              </a:rPr>
              <a:t>A positive Club Experience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is the best way to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retain and attract new members</a:t>
            </a:r>
          </a:p>
        </p:txBody>
      </p:sp>
      <p:pic>
        <p:nvPicPr>
          <p:cNvPr id="1026" name="Picture 2">
            <a:extLst>
              <a:ext uri="{FF2B5EF4-FFF2-40B4-BE49-F238E27FC236}">
                <a16:creationId xmlns:a16="http://schemas.microsoft.com/office/drawing/2014/main" id="{71FE79AF-677E-7B3D-3D1D-00A09CD30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76925" y="3019711"/>
            <a:ext cx="438150" cy="50101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7234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02DF6F-8D42-43E2-BD60-DAF470301AD3}"/>
              </a:ext>
            </a:extLst>
          </p:cNvPr>
          <p:cNvSpPr>
            <a:spLocks noGrp="1"/>
          </p:cNvSpPr>
          <p:nvPr>
            <p:ph type="sldNum" sz="quarter" idx="12"/>
          </p:nvPr>
        </p:nvSpPr>
        <p:spPr>
          <a:xfrm>
            <a:off x="9062634" y="2045"/>
            <a:ext cx="2743200" cy="365125"/>
          </a:xfrm>
        </p:spPr>
        <p:txBody>
          <a:bodyPr/>
          <a:lstStyle/>
          <a:p>
            <a:fld id="{97A94E25-127B-4C48-AF96-44BA7B823777}" type="slidenum">
              <a:rPr lang="en-US" smtClean="0"/>
              <a:pPr/>
              <a:t>6</a:t>
            </a:fld>
            <a:endParaRPr lang="en-US"/>
          </a:p>
        </p:txBody>
      </p:sp>
      <p:sp>
        <p:nvSpPr>
          <p:cNvPr id="14" name="TextBox 13">
            <a:extLst>
              <a:ext uri="{FF2B5EF4-FFF2-40B4-BE49-F238E27FC236}">
                <a16:creationId xmlns:a16="http://schemas.microsoft.com/office/drawing/2014/main" id="{32F628AB-FFA2-440E-B915-9AE565782424}"/>
              </a:ext>
            </a:extLst>
          </p:cNvPr>
          <p:cNvSpPr txBox="1"/>
          <p:nvPr/>
        </p:nvSpPr>
        <p:spPr>
          <a:xfrm>
            <a:off x="1067206" y="1274298"/>
            <a:ext cx="3082203" cy="1200329"/>
          </a:xfrm>
          <a:prstGeom prst="rect">
            <a:avLst/>
          </a:prstGeom>
          <a:noFill/>
        </p:spPr>
        <p:txBody>
          <a:bodyPr wrap="square" lIns="91440" tIns="45720" rIns="91440" bIns="45720" rtlCol="0" anchor="t">
            <a:spAutoFit/>
          </a:bodyPr>
          <a:lstStyle/>
          <a:p>
            <a:pPr algn="ctr"/>
            <a:r>
              <a:rPr lang="en-US" sz="2400" b="1">
                <a:latin typeface="Arial"/>
                <a:cs typeface="Arial"/>
              </a:rPr>
              <a:t>Retention rate for very satisfied members:</a:t>
            </a:r>
          </a:p>
        </p:txBody>
      </p:sp>
      <p:sp>
        <p:nvSpPr>
          <p:cNvPr id="15" name="TextBox 14">
            <a:extLst>
              <a:ext uri="{FF2B5EF4-FFF2-40B4-BE49-F238E27FC236}">
                <a16:creationId xmlns:a16="http://schemas.microsoft.com/office/drawing/2014/main" id="{95E73068-AA41-4172-A9D1-AFFFA1BEEDA5}"/>
              </a:ext>
            </a:extLst>
          </p:cNvPr>
          <p:cNvSpPr txBox="1"/>
          <p:nvPr/>
        </p:nvSpPr>
        <p:spPr>
          <a:xfrm>
            <a:off x="1067206" y="3849182"/>
            <a:ext cx="3222922" cy="1200329"/>
          </a:xfrm>
          <a:prstGeom prst="rect">
            <a:avLst/>
          </a:prstGeom>
          <a:noFill/>
        </p:spPr>
        <p:txBody>
          <a:bodyPr wrap="square" lIns="91440" tIns="45720" rIns="91440" bIns="45720" rtlCol="0" anchor="t">
            <a:spAutoFit/>
          </a:bodyPr>
          <a:lstStyle/>
          <a:p>
            <a:pPr algn="ctr"/>
            <a:r>
              <a:rPr lang="en-US" sz="2400" b="1">
                <a:solidFill>
                  <a:srgbClr val="000000"/>
                </a:solidFill>
                <a:latin typeface="Arial"/>
                <a:cs typeface="Arial"/>
              </a:rPr>
              <a:t>Retention rate for not at all satisfied members:</a:t>
            </a:r>
          </a:p>
        </p:txBody>
      </p:sp>
      <p:sp>
        <p:nvSpPr>
          <p:cNvPr id="2" name="TextBox 1">
            <a:extLst>
              <a:ext uri="{FF2B5EF4-FFF2-40B4-BE49-F238E27FC236}">
                <a16:creationId xmlns:a16="http://schemas.microsoft.com/office/drawing/2014/main" id="{E9D3A319-89E8-4C9B-A212-E433A365C619}"/>
              </a:ext>
            </a:extLst>
          </p:cNvPr>
          <p:cNvSpPr txBox="1"/>
          <p:nvPr/>
        </p:nvSpPr>
        <p:spPr>
          <a:xfrm>
            <a:off x="656464" y="6360079"/>
            <a:ext cx="2995864" cy="276999"/>
          </a:xfrm>
          <a:prstGeom prst="rect">
            <a:avLst/>
          </a:prstGeom>
          <a:noFill/>
        </p:spPr>
        <p:txBody>
          <a:bodyPr wrap="square" lIns="91440" tIns="45720" rIns="91440" bIns="45720" rtlCol="0" anchor="t">
            <a:spAutoFit/>
          </a:bodyPr>
          <a:lstStyle/>
          <a:p>
            <a:r>
              <a:rPr lang="en-US" sz="1200"/>
              <a:t>Source: 2022 Rotary All Member Survey</a:t>
            </a:r>
          </a:p>
        </p:txBody>
      </p:sp>
      <p:sp>
        <p:nvSpPr>
          <p:cNvPr id="4" name="TextBox 3">
            <a:extLst>
              <a:ext uri="{FF2B5EF4-FFF2-40B4-BE49-F238E27FC236}">
                <a16:creationId xmlns:a16="http://schemas.microsoft.com/office/drawing/2014/main" id="{D9DEE147-7C0B-EA1C-75AC-BBC4B44A6839}"/>
              </a:ext>
            </a:extLst>
          </p:cNvPr>
          <p:cNvSpPr txBox="1"/>
          <p:nvPr/>
        </p:nvSpPr>
        <p:spPr>
          <a:xfrm>
            <a:off x="7103897" y="1274298"/>
            <a:ext cx="3082203" cy="1323439"/>
          </a:xfrm>
          <a:prstGeom prst="rect">
            <a:avLst/>
          </a:prstGeom>
          <a:noFill/>
        </p:spPr>
        <p:txBody>
          <a:bodyPr wrap="square" lIns="91440" tIns="45720" rIns="91440" bIns="45720" rtlCol="0" anchor="t">
            <a:spAutoFit/>
          </a:bodyPr>
          <a:lstStyle/>
          <a:p>
            <a:pPr algn="ctr"/>
            <a:r>
              <a:rPr lang="en-US" sz="8000" b="1">
                <a:solidFill>
                  <a:srgbClr val="0067C8"/>
                </a:solidFill>
                <a:latin typeface="Arial"/>
                <a:cs typeface="Arial"/>
              </a:rPr>
              <a:t>94%</a:t>
            </a:r>
          </a:p>
        </p:txBody>
      </p:sp>
      <p:sp>
        <p:nvSpPr>
          <p:cNvPr id="6" name="TextBox 5">
            <a:extLst>
              <a:ext uri="{FF2B5EF4-FFF2-40B4-BE49-F238E27FC236}">
                <a16:creationId xmlns:a16="http://schemas.microsoft.com/office/drawing/2014/main" id="{98316DB2-74FE-C2BF-804E-4B07FB435F66}"/>
              </a:ext>
            </a:extLst>
          </p:cNvPr>
          <p:cNvSpPr txBox="1"/>
          <p:nvPr/>
        </p:nvSpPr>
        <p:spPr>
          <a:xfrm>
            <a:off x="7103897" y="3726072"/>
            <a:ext cx="3010317" cy="1323439"/>
          </a:xfrm>
          <a:prstGeom prst="rect">
            <a:avLst/>
          </a:prstGeom>
          <a:noFill/>
        </p:spPr>
        <p:txBody>
          <a:bodyPr wrap="square" lIns="91440" tIns="45720" rIns="91440" bIns="45720" rtlCol="0" anchor="t">
            <a:spAutoFit/>
          </a:bodyPr>
          <a:lstStyle/>
          <a:p>
            <a:pPr algn="ctr"/>
            <a:r>
              <a:rPr lang="en-US" sz="8000" b="1">
                <a:solidFill>
                  <a:srgbClr val="E02927"/>
                </a:solidFill>
                <a:latin typeface="Arial"/>
                <a:cs typeface="Arial"/>
              </a:rPr>
              <a:t>79%</a:t>
            </a:r>
            <a:endParaRPr lang="en-US" sz="8000"/>
          </a:p>
        </p:txBody>
      </p:sp>
    </p:spTree>
    <p:custDataLst>
      <p:tags r:id="rId1"/>
    </p:custDataLst>
    <p:extLst>
      <p:ext uri="{BB962C8B-B14F-4D97-AF65-F5344CB8AC3E}">
        <p14:creationId xmlns:p14="http://schemas.microsoft.com/office/powerpoint/2010/main" val="177009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C57FF427-201B-48EA-BB5E-6C6801F8899F}"/>
              </a:ext>
            </a:extLst>
          </p:cNvPr>
          <p:cNvPicPr>
            <a:picLocks noGrp="1" noChangeAspect="1"/>
          </p:cNvPicPr>
          <p:nvPr>
            <p:ph type="pic" sz="quarter" idx="4294967295"/>
          </p:nvPr>
        </p:nvPicPr>
        <p:blipFill rotWithShape="1">
          <a:blip r:embed="rId4"/>
          <a:srcRect l="9180" t="15568" r="9834" b="17140"/>
          <a:stretch/>
        </p:blipFill>
        <p:spPr>
          <a:xfrm>
            <a:off x="5449019" y="297823"/>
            <a:ext cx="6372340" cy="6199243"/>
          </a:xfrm>
        </p:spPr>
      </p:pic>
      <p:sp>
        <p:nvSpPr>
          <p:cNvPr id="14" name="TextBox 13">
            <a:extLst>
              <a:ext uri="{FF2B5EF4-FFF2-40B4-BE49-F238E27FC236}">
                <a16:creationId xmlns:a16="http://schemas.microsoft.com/office/drawing/2014/main" id="{32F628AB-FFA2-440E-B915-9AE565782424}"/>
              </a:ext>
            </a:extLst>
          </p:cNvPr>
          <p:cNvSpPr txBox="1"/>
          <p:nvPr/>
        </p:nvSpPr>
        <p:spPr>
          <a:xfrm>
            <a:off x="1067206" y="1274298"/>
            <a:ext cx="3082203" cy="1200329"/>
          </a:xfrm>
          <a:prstGeom prst="rect">
            <a:avLst/>
          </a:prstGeom>
          <a:noFill/>
        </p:spPr>
        <p:txBody>
          <a:bodyPr wrap="square" lIns="91440" tIns="45720" rIns="91440" bIns="45720" rtlCol="0" anchor="t">
            <a:spAutoFit/>
          </a:bodyPr>
          <a:lstStyle/>
          <a:p>
            <a:pPr algn="ctr"/>
            <a:r>
              <a:rPr lang="en-US" sz="2400" b="1">
                <a:solidFill>
                  <a:srgbClr val="000000"/>
                </a:solidFill>
                <a:latin typeface="Arial"/>
                <a:cs typeface="Arial"/>
              </a:rPr>
              <a:t>What satisfied members say </a:t>
            </a:r>
          </a:p>
          <a:p>
            <a:pPr algn="ctr"/>
            <a:r>
              <a:rPr lang="en-US" sz="2400" b="1">
                <a:solidFill>
                  <a:srgbClr val="000000"/>
                </a:solidFill>
                <a:latin typeface="Arial"/>
                <a:cs typeface="Arial"/>
              </a:rPr>
              <a:t>about their clubs:</a:t>
            </a:r>
          </a:p>
        </p:txBody>
      </p:sp>
      <p:sp>
        <p:nvSpPr>
          <p:cNvPr id="15" name="TextBox 14">
            <a:extLst>
              <a:ext uri="{FF2B5EF4-FFF2-40B4-BE49-F238E27FC236}">
                <a16:creationId xmlns:a16="http://schemas.microsoft.com/office/drawing/2014/main" id="{95E73068-AA41-4172-A9D1-AFFFA1BEEDA5}"/>
              </a:ext>
            </a:extLst>
          </p:cNvPr>
          <p:cNvSpPr txBox="1"/>
          <p:nvPr/>
        </p:nvSpPr>
        <p:spPr>
          <a:xfrm>
            <a:off x="1107538" y="3849182"/>
            <a:ext cx="3010317" cy="1200329"/>
          </a:xfrm>
          <a:prstGeom prst="rect">
            <a:avLst/>
          </a:prstGeom>
          <a:noFill/>
        </p:spPr>
        <p:txBody>
          <a:bodyPr wrap="square" lIns="91440" tIns="45720" rIns="91440" bIns="45720" rtlCol="0" anchor="t">
            <a:spAutoFit/>
          </a:bodyPr>
          <a:lstStyle/>
          <a:p>
            <a:pPr algn="ctr"/>
            <a:r>
              <a:rPr lang="en-US" sz="2400" b="1">
                <a:solidFill>
                  <a:srgbClr val="000000"/>
                </a:solidFill>
                <a:latin typeface="Arial"/>
                <a:cs typeface="Arial"/>
              </a:rPr>
              <a:t>What dissatisfied members say about their clubs:</a:t>
            </a:r>
          </a:p>
        </p:txBody>
      </p:sp>
      <p:sp>
        <p:nvSpPr>
          <p:cNvPr id="4" name="TextBox 3">
            <a:extLst>
              <a:ext uri="{FF2B5EF4-FFF2-40B4-BE49-F238E27FC236}">
                <a16:creationId xmlns:a16="http://schemas.microsoft.com/office/drawing/2014/main" id="{2825EC95-50CB-6904-F030-4E24494560E2}"/>
              </a:ext>
            </a:extLst>
          </p:cNvPr>
          <p:cNvSpPr txBox="1"/>
          <p:nvPr/>
        </p:nvSpPr>
        <p:spPr>
          <a:xfrm>
            <a:off x="656464" y="6360079"/>
            <a:ext cx="2995864" cy="276999"/>
          </a:xfrm>
          <a:prstGeom prst="rect">
            <a:avLst/>
          </a:prstGeom>
          <a:noFill/>
        </p:spPr>
        <p:txBody>
          <a:bodyPr wrap="square" lIns="91440" tIns="45720" rIns="91440" bIns="45720" rtlCol="0" anchor="t">
            <a:spAutoFit/>
          </a:bodyPr>
          <a:lstStyle/>
          <a:p>
            <a:r>
              <a:rPr lang="en-US" sz="1200"/>
              <a:t>Source: 2022 Rotary All Member Survey</a:t>
            </a:r>
          </a:p>
        </p:txBody>
      </p:sp>
      <p:sp>
        <p:nvSpPr>
          <p:cNvPr id="7" name="Slide Number Placeholder 4">
            <a:extLst>
              <a:ext uri="{FF2B5EF4-FFF2-40B4-BE49-F238E27FC236}">
                <a16:creationId xmlns:a16="http://schemas.microsoft.com/office/drawing/2014/main" id="{8F44E9C3-EC3C-1F91-67C4-A3567F47D59C}"/>
              </a:ext>
            </a:extLst>
          </p:cNvPr>
          <p:cNvSpPr txBox="1">
            <a:spLocks/>
          </p:cNvSpPr>
          <p:nvPr/>
        </p:nvSpPr>
        <p:spPr>
          <a:xfrm>
            <a:off x="11650133" y="115570"/>
            <a:ext cx="42333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pPr/>
              <a:t>7</a:t>
            </a:fld>
            <a:endParaRPr lang="en-US"/>
          </a:p>
        </p:txBody>
      </p:sp>
    </p:spTree>
    <p:custDataLst>
      <p:tags r:id="rId1"/>
    </p:custDataLst>
    <p:extLst>
      <p:ext uri="{BB962C8B-B14F-4D97-AF65-F5344CB8AC3E}">
        <p14:creationId xmlns:p14="http://schemas.microsoft.com/office/powerpoint/2010/main" val="164172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2049C377-B9FB-5F97-F2C5-A86983E2DD0D}"/>
              </a:ext>
            </a:extLst>
          </p:cNvPr>
          <p:cNvSpPr>
            <a:spLocks noGrp="1"/>
          </p:cNvSpPr>
          <p:nvPr>
            <p:ph type="title"/>
          </p:nvPr>
        </p:nvSpPr>
        <p:spPr>
          <a:xfrm>
            <a:off x="413766" y="640823"/>
            <a:ext cx="3703320" cy="5583148"/>
          </a:xfrm>
        </p:spPr>
        <p:txBody>
          <a:bodyPr vert="horz" lIns="91440" tIns="45720" rIns="91440" bIns="45720" rtlCol="0" anchor="ctr">
            <a:normAutofit/>
          </a:bodyPr>
          <a:lstStyle/>
          <a:p>
            <a:r>
              <a:rPr lang="en-US" sz="3200" b="1" kern="1200" dirty="0">
                <a:solidFill>
                  <a:schemeClr val="tx1"/>
                </a:solidFill>
                <a:latin typeface="Georgia" panose="02040502050405020303" pitchFamily="18" charset="0"/>
              </a:rPr>
              <a:t>Member satisfaction is driven </a:t>
            </a:r>
            <a:r>
              <a:rPr lang="en-US" sz="3200" i="1" u="sng" kern="1200" dirty="0">
                <a:solidFill>
                  <a:schemeClr val="tx1"/>
                </a:solidFill>
                <a:latin typeface="Georgia" panose="02040502050405020303" pitchFamily="18" charset="0"/>
              </a:rPr>
              <a:t>most</a:t>
            </a:r>
            <a:r>
              <a:rPr lang="en-US" sz="3200" b="1" kern="1200" dirty="0">
                <a:solidFill>
                  <a:schemeClr val="tx1"/>
                </a:solidFill>
                <a:latin typeface="Georgia" panose="02040502050405020303" pitchFamily="18" charset="0"/>
              </a:rPr>
              <a:t> by these parts of club experience</a:t>
            </a:r>
            <a:endParaRPr lang="en-US" sz="3200" b="1" i="1" kern="1200"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DCCC4553-590A-40D5-907C-438FCF3ECE4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A9BA05A-60D2-31FD-844F-7DCEF95FBDA4}"/>
              </a:ext>
            </a:extLst>
          </p:cNvPr>
          <p:cNvSpPr txBox="1"/>
          <p:nvPr/>
        </p:nvSpPr>
        <p:spPr>
          <a:xfrm>
            <a:off x="4677131" y="2018048"/>
            <a:ext cx="7123225" cy="2816156"/>
          </a:xfrm>
          <a:prstGeom prst="rect">
            <a:avLst/>
          </a:prstGeom>
          <a:noFill/>
        </p:spPr>
        <p:txBody>
          <a:bodyPr wrap="square" lIns="91440" tIns="45720" rIns="91440" bIns="45720" rtlCol="0" anchor="t">
            <a:spAutoFit/>
          </a:bodyPr>
          <a:lstStyle/>
          <a:p>
            <a:pPr marL="514350" indent="-514350">
              <a:spcBef>
                <a:spcPts val="600"/>
              </a:spcBef>
              <a:spcAft>
                <a:spcPts val="2000"/>
              </a:spcAft>
              <a:buFont typeface="Arial" panose="020B0604020202020204" pitchFamily="34" charset="0"/>
              <a:buChar char="•"/>
            </a:pPr>
            <a:r>
              <a:rPr lang="en-US" sz="2800" u="sng">
                <a:solidFill>
                  <a:prstClr val="black"/>
                </a:solidFill>
                <a:latin typeface="Arial" panose="020B0604020202020204"/>
              </a:rPr>
              <a:t>Club</a:t>
            </a:r>
            <a:r>
              <a:rPr lang="en-US" sz="2800">
                <a:solidFill>
                  <a:prstClr val="black"/>
                </a:solidFill>
                <a:latin typeface="Arial" panose="020B0604020202020204"/>
              </a:rPr>
              <a:t> meeting enjoyment</a:t>
            </a:r>
            <a:endParaRPr lang="en-US" sz="2800">
              <a:solidFill>
                <a:prstClr val="black"/>
              </a:solidFill>
              <a:latin typeface="Arial" panose="020B0604020202020204"/>
              <a:cs typeface="Arial"/>
            </a:endParaRPr>
          </a:p>
          <a:p>
            <a:pPr marL="514350" indent="-514350">
              <a:spcBef>
                <a:spcPts val="600"/>
              </a:spcBef>
              <a:spcAft>
                <a:spcPts val="2000"/>
              </a:spcAft>
              <a:buFont typeface="Arial" panose="020B0604020202020204" pitchFamily="34" charset="0"/>
              <a:buChar char="•"/>
            </a:pPr>
            <a:r>
              <a:rPr lang="en-US" sz="2800">
                <a:solidFill>
                  <a:prstClr val="black"/>
                </a:solidFill>
                <a:latin typeface="Arial" panose="020B0604020202020204"/>
              </a:rPr>
              <a:t>Confidence in </a:t>
            </a:r>
            <a:r>
              <a:rPr lang="en-US" sz="2800" u="sng">
                <a:solidFill>
                  <a:prstClr val="black"/>
                </a:solidFill>
                <a:latin typeface="Arial" panose="020B0604020202020204"/>
              </a:rPr>
              <a:t>club</a:t>
            </a:r>
            <a:r>
              <a:rPr lang="en-US" sz="2800">
                <a:solidFill>
                  <a:prstClr val="black"/>
                </a:solidFill>
                <a:latin typeface="Arial" panose="020B0604020202020204"/>
              </a:rPr>
              <a:t> leadership</a:t>
            </a:r>
            <a:endParaRPr lang="en-US" sz="2800">
              <a:solidFill>
                <a:prstClr val="black"/>
              </a:solidFill>
              <a:latin typeface="Arial" panose="020B0604020202020204"/>
              <a:cs typeface="Arial"/>
            </a:endParaRPr>
          </a:p>
          <a:p>
            <a:pPr marL="514350" indent="-514350">
              <a:spcBef>
                <a:spcPts val="600"/>
              </a:spcBef>
              <a:spcAft>
                <a:spcPts val="2000"/>
              </a:spcAft>
              <a:buFont typeface="Arial" panose="020B0604020202020204" pitchFamily="34" charset="0"/>
              <a:buChar char="•"/>
            </a:pPr>
            <a:r>
              <a:rPr lang="en-US" sz="2800">
                <a:solidFill>
                  <a:prstClr val="black"/>
                </a:solidFill>
                <a:latin typeface="Arial" panose="020B0604020202020204"/>
              </a:rPr>
              <a:t>Satisfaction with </a:t>
            </a:r>
            <a:r>
              <a:rPr lang="en-US" sz="2800" u="sng">
                <a:solidFill>
                  <a:prstClr val="black"/>
                </a:solidFill>
                <a:latin typeface="Arial" panose="020B0604020202020204"/>
              </a:rPr>
              <a:t>club</a:t>
            </a:r>
            <a:r>
              <a:rPr lang="en-US" sz="2800">
                <a:solidFill>
                  <a:prstClr val="black"/>
                </a:solidFill>
                <a:latin typeface="Arial" panose="020B0604020202020204"/>
              </a:rPr>
              <a:t> service </a:t>
            </a:r>
            <a:endParaRPr lang="en-US" sz="2800">
              <a:solidFill>
                <a:prstClr val="black"/>
              </a:solidFill>
              <a:latin typeface="Arial" panose="020B0604020202020204"/>
              <a:cs typeface="Arial"/>
            </a:endParaRPr>
          </a:p>
          <a:p>
            <a:pPr marL="514350" indent="-514350">
              <a:spcBef>
                <a:spcPts val="600"/>
              </a:spcBef>
              <a:spcAft>
                <a:spcPts val="2000"/>
              </a:spcAft>
              <a:buFont typeface="Arial" panose="020B0604020202020204" pitchFamily="34" charset="0"/>
              <a:buChar char="•"/>
            </a:pPr>
            <a:r>
              <a:rPr lang="en-US" sz="2800">
                <a:solidFill>
                  <a:prstClr val="black"/>
                </a:solidFill>
                <a:latin typeface="Arial" panose="020B0604020202020204"/>
              </a:rPr>
              <a:t>Comfort with other </a:t>
            </a:r>
            <a:r>
              <a:rPr lang="en-US" sz="2800" u="sng">
                <a:solidFill>
                  <a:prstClr val="black"/>
                </a:solidFill>
                <a:latin typeface="Arial" panose="020B0604020202020204"/>
              </a:rPr>
              <a:t>club</a:t>
            </a:r>
            <a:r>
              <a:rPr lang="en-US" sz="2800">
                <a:solidFill>
                  <a:prstClr val="black"/>
                </a:solidFill>
                <a:latin typeface="Arial" panose="020B0604020202020204"/>
              </a:rPr>
              <a:t> members</a:t>
            </a:r>
            <a:endParaRPr lang="en-US" sz="2800">
              <a:solidFill>
                <a:prstClr val="black"/>
              </a:solidFill>
              <a:latin typeface="Arial" panose="020B0604020202020204"/>
              <a:cs typeface="Arial"/>
            </a:endParaRPr>
          </a:p>
        </p:txBody>
      </p:sp>
      <p:sp>
        <p:nvSpPr>
          <p:cNvPr id="11" name="Subtitle 3">
            <a:extLst>
              <a:ext uri="{FF2B5EF4-FFF2-40B4-BE49-F238E27FC236}">
                <a16:creationId xmlns:a16="http://schemas.microsoft.com/office/drawing/2014/main" id="{8986DE3D-FAE8-DD2C-32B8-3EBF3FBA3593}"/>
              </a:ext>
            </a:extLst>
          </p:cNvPr>
          <p:cNvSpPr txBox="1">
            <a:spLocks/>
          </p:cNvSpPr>
          <p:nvPr/>
        </p:nvSpPr>
        <p:spPr>
          <a:xfrm>
            <a:off x="409448" y="6356350"/>
            <a:ext cx="4986867" cy="19757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a:cs typeface="Arial"/>
              </a:rPr>
              <a:t>Source: 2023 All member survey</a:t>
            </a:r>
            <a:endParaRPr lang="en-US"/>
          </a:p>
        </p:txBody>
      </p:sp>
    </p:spTree>
    <p:custDataLst>
      <p:tags r:id="rId1"/>
    </p:custDataLst>
    <p:extLst>
      <p:ext uri="{BB962C8B-B14F-4D97-AF65-F5344CB8AC3E}">
        <p14:creationId xmlns:p14="http://schemas.microsoft.com/office/powerpoint/2010/main" val="3299087352"/>
      </p:ext>
    </p:extLst>
  </p:cSld>
  <p:clrMapOvr>
    <a:masterClrMapping/>
  </p:clrMapOvr>
  <mc:AlternateContent xmlns:mc="http://schemas.openxmlformats.org/markup-compatibility/2006" xmlns:p14="http://schemas.microsoft.com/office/powerpoint/2010/main">
    <mc:Choice Requires="p14">
      <p:transition spd="slow" p14:dur="2000" advTm="50094"/>
    </mc:Choice>
    <mc:Fallback xmlns="">
      <p:transition spd="slow" advTm="500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C02DF6F-8D42-43E2-BD60-DAF470301AD3}"/>
              </a:ext>
            </a:extLst>
          </p:cNvPr>
          <p:cNvSpPr>
            <a:spLocks noGrp="1"/>
          </p:cNvSpPr>
          <p:nvPr>
            <p:ph type="sldNum" sz="quarter" idx="12"/>
          </p:nvPr>
        </p:nvSpPr>
        <p:spPr>
          <a:xfrm>
            <a:off x="9062634" y="2045"/>
            <a:ext cx="2743200" cy="365125"/>
          </a:xfrm>
        </p:spPr>
        <p:txBody>
          <a:bodyPr/>
          <a:lstStyle/>
          <a:p>
            <a:fld id="{97A94E25-127B-4C48-AF96-44BA7B823777}" type="slidenum">
              <a:rPr lang="en-US" smtClean="0"/>
              <a:pPr/>
              <a:t>9</a:t>
            </a:fld>
            <a:endParaRPr lang="en-US"/>
          </a:p>
        </p:txBody>
      </p:sp>
      <p:pic>
        <p:nvPicPr>
          <p:cNvPr id="3" name="Picture 2" descr="A screenshot of a graph&#10;&#10;Description automatically generated">
            <a:extLst>
              <a:ext uri="{FF2B5EF4-FFF2-40B4-BE49-F238E27FC236}">
                <a16:creationId xmlns:a16="http://schemas.microsoft.com/office/drawing/2014/main" id="{38BAAF40-14D4-2C2F-2443-3898561DF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56" y="290225"/>
            <a:ext cx="11160087" cy="6277549"/>
          </a:xfrm>
          <a:prstGeom prst="rect">
            <a:avLst/>
          </a:prstGeom>
        </p:spPr>
      </p:pic>
    </p:spTree>
    <p:custDataLst>
      <p:tags r:id="rId1"/>
    </p:custDataLst>
    <p:extLst>
      <p:ext uri="{BB962C8B-B14F-4D97-AF65-F5344CB8AC3E}">
        <p14:creationId xmlns:p14="http://schemas.microsoft.com/office/powerpoint/2010/main" val="568520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C17A4DE9DE634AA1AC8A4D8001699C" ma:contentTypeVersion="6" ma:contentTypeDescription="Create a new document." ma:contentTypeScope="" ma:versionID="b96f9206189d7199d45c045682801420">
  <xsd:schema xmlns:xsd="http://www.w3.org/2001/XMLSchema" xmlns:xs="http://www.w3.org/2001/XMLSchema" xmlns:p="http://schemas.microsoft.com/office/2006/metadata/properties" xmlns:ns2="db39cb1e-dd28-464d-81df-a89256750202" xmlns:ns3="aeeb11f8-7f51-40e6-8c7d-f47b1a23f6f2" targetNamespace="http://schemas.microsoft.com/office/2006/metadata/properties" ma:root="true" ma:fieldsID="299c26bb276db7fa5c00f52b964e0e3e" ns2:_="" ns3:_="">
    <xsd:import namespace="db39cb1e-dd28-464d-81df-a89256750202"/>
    <xsd:import namespace="aeeb11f8-7f51-40e6-8c7d-f47b1a23f6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9cb1e-dd28-464d-81df-a892567502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eb11f8-7f51-40e6-8c7d-f47b1a23f6f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6D0184-F9E2-4D80-B94C-93476FA79AA1}">
  <ds:schemaRefs>
    <ds:schemaRef ds:uri="http://purl.org/dc/elements/1.1/"/>
    <ds:schemaRef ds:uri="http://www.w3.org/XML/1998/namespace"/>
    <ds:schemaRef ds:uri="aeeb11f8-7f51-40e6-8c7d-f47b1a23f6f2"/>
    <ds:schemaRef ds:uri="http://purl.org/dc/dcmitype/"/>
    <ds:schemaRef ds:uri="http://schemas.microsoft.com/office/2006/metadata/properties"/>
    <ds:schemaRef ds:uri="db39cb1e-dd28-464d-81df-a89256750202"/>
    <ds:schemaRef ds:uri="http://schemas.openxmlformats.org/package/2006/metadata/core-properties"/>
    <ds:schemaRef ds:uri="http://purl.org/dc/term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39C77EEF-8315-488F-810D-3CBA7E6FFB92}">
  <ds:schemaRefs>
    <ds:schemaRef ds:uri="http://schemas.microsoft.com/sharepoint/v3/contenttype/forms"/>
  </ds:schemaRefs>
</ds:datastoreItem>
</file>

<file path=customXml/itemProps3.xml><?xml version="1.0" encoding="utf-8"?>
<ds:datastoreItem xmlns:ds="http://schemas.openxmlformats.org/officeDocument/2006/customXml" ds:itemID="{5C21A4B2-5312-46C0-B3FA-05449EB39D6D}">
  <ds:schemaRefs>
    <ds:schemaRef ds:uri="aeeb11f8-7f51-40e6-8c7d-f47b1a23f6f2"/>
    <ds:schemaRef ds:uri="db39cb1e-dd28-464d-81df-a892567502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otalTime>1056</TotalTime>
  <Words>758</Words>
  <Application>Microsoft Office PowerPoint</Application>
  <PresentationFormat>Widescreen</PresentationFormat>
  <Paragraphs>65</Paragraphs>
  <Slides>11</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Georgia</vt:lpstr>
      <vt:lpstr>Office Theme</vt:lpstr>
      <vt:lpstr>Research about the  Club Experience </vt:lpstr>
      <vt:lpstr>Data  sources</vt:lpstr>
      <vt:lpstr>Overall rotarian satisfaction</vt:lpstr>
      <vt:lpstr>The Club Experience matters more than anything else</vt:lpstr>
      <vt:lpstr>A positive Club Experience  is the best way to  retain and attract new members</vt:lpstr>
      <vt:lpstr>PowerPoint Presentation</vt:lpstr>
      <vt:lpstr>PowerPoint Presentation</vt:lpstr>
      <vt:lpstr>Member satisfaction is driven most by these parts of club experience</vt:lpstr>
      <vt:lpstr>PowerPoint Presentation</vt:lpstr>
      <vt:lpstr>Reasons to join and stay</vt:lpstr>
      <vt:lpstr>Research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Barbosa</dc:creator>
  <cp:lastModifiedBy>Michael Brown</cp:lastModifiedBy>
  <cp:revision>6</cp:revision>
  <cp:lastPrinted>2024-07-17T17:51:49Z</cp:lastPrinted>
  <dcterms:created xsi:type="dcterms:W3CDTF">2024-06-12T16:24:56Z</dcterms:created>
  <dcterms:modified xsi:type="dcterms:W3CDTF">2024-07-22T20:34:35Z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0x01010064C17A4DE9DE634AA1AC8A4D8001699C</vt:lpwstr>
  </property>
  <property fmtid="{D5CDD505-2E9C-101B-9397-08002B2CF9AE}" pid="3" name="ArticulateGUID">
    <vt:lpwstr>5554A79E-8425-46AF-89CF-8B75E00A5A89</vt:lpwstr>
  </property>
  <property fmtid="{D5CDD505-2E9C-101B-9397-08002B2CF9AE}" pid="4" name="ArticulatePath">
    <vt:lpwstr>Multi District PETS Alliance 2024</vt:lpwstr>
  </property>
</Properties>
</file>